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9144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04607A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04607A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04607A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04607A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-36" y="746"/>
            <a:ext cx="9144036" cy="1027429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400007" y="0"/>
            <a:ext cx="4743992" cy="600077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0" y="0"/>
            <a:ext cx="9091486" cy="1021461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-1047" y="50800"/>
            <a:ext cx="9146317" cy="90487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42188" y="582422"/>
            <a:ext cx="7659623" cy="12452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04607A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88950" y="1928876"/>
            <a:ext cx="8242300" cy="46139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11" Type="http://schemas.openxmlformats.org/officeDocument/2006/relationships/image" Target="../media/image35.png"/><Relationship Id="rId5" Type="http://schemas.openxmlformats.org/officeDocument/2006/relationships/image" Target="../media/image29.png"/><Relationship Id="rId10" Type="http://schemas.openxmlformats.org/officeDocument/2006/relationships/image" Target="../media/image34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1047" y="0"/>
            <a:ext cx="9146540" cy="6858000"/>
            <a:chOff x="-1047" y="0"/>
            <a:chExt cx="914654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6" y="746"/>
              <a:ext cx="9144036" cy="1027429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400007" y="0"/>
              <a:ext cx="4743992" cy="600077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0" y="0"/>
              <a:ext cx="9091486" cy="1021461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-1047" y="50800"/>
              <a:ext cx="9146317" cy="904875"/>
            </a:xfrm>
            <a:prstGeom prst="rect">
              <a:avLst/>
            </a:prstGeom>
          </p:spPr>
        </p:pic>
      </p:grpSp>
      <p:pic>
        <p:nvPicPr>
          <p:cNvPr id="8" name="object 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82396" y="2107692"/>
            <a:ext cx="7950708" cy="115671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016880" y="5305425"/>
            <a:ext cx="228600" cy="302895"/>
            <a:chOff x="5016880" y="5305425"/>
            <a:chExt cx="228600" cy="302895"/>
          </a:xfrm>
        </p:grpSpPr>
        <p:sp>
          <p:nvSpPr>
            <p:cNvPr id="3" name="object 3"/>
            <p:cNvSpPr/>
            <p:nvPr/>
          </p:nvSpPr>
          <p:spPr>
            <a:xfrm>
              <a:off x="5048249" y="5601652"/>
              <a:ext cx="196850" cy="0"/>
            </a:xfrm>
            <a:custGeom>
              <a:avLst/>
              <a:gdLst/>
              <a:ahLst/>
              <a:cxnLst/>
              <a:rect l="l" t="t" r="r" b="b"/>
              <a:pathLst>
                <a:path w="196850">
                  <a:moveTo>
                    <a:pt x="0" y="0"/>
                  </a:moveTo>
                  <a:lnTo>
                    <a:pt x="196850" y="0"/>
                  </a:lnTo>
                </a:path>
              </a:pathLst>
            </a:custGeom>
            <a:ln w="1333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5016880" y="5305425"/>
              <a:ext cx="76835" cy="296545"/>
            </a:xfrm>
            <a:custGeom>
              <a:avLst/>
              <a:gdLst/>
              <a:ahLst/>
              <a:cxnLst/>
              <a:rect l="l" t="t" r="r" b="b"/>
              <a:pathLst>
                <a:path w="76835" h="296545">
                  <a:moveTo>
                    <a:pt x="44577" y="63500"/>
                  </a:moveTo>
                  <a:lnTo>
                    <a:pt x="31877" y="63500"/>
                  </a:lnTo>
                  <a:lnTo>
                    <a:pt x="31369" y="295922"/>
                  </a:lnTo>
                  <a:lnTo>
                    <a:pt x="44069" y="295922"/>
                  </a:lnTo>
                  <a:lnTo>
                    <a:pt x="44549" y="76327"/>
                  </a:lnTo>
                  <a:lnTo>
                    <a:pt x="44577" y="63500"/>
                  </a:lnTo>
                  <a:close/>
                </a:path>
                <a:path w="76835" h="296545">
                  <a:moveTo>
                    <a:pt x="38354" y="0"/>
                  </a:moveTo>
                  <a:lnTo>
                    <a:pt x="0" y="76327"/>
                  </a:lnTo>
                  <a:lnTo>
                    <a:pt x="31849" y="76327"/>
                  </a:lnTo>
                  <a:lnTo>
                    <a:pt x="31877" y="63500"/>
                  </a:lnTo>
                  <a:lnTo>
                    <a:pt x="69946" y="63500"/>
                  </a:lnTo>
                  <a:lnTo>
                    <a:pt x="38354" y="0"/>
                  </a:lnTo>
                  <a:close/>
                </a:path>
                <a:path w="76835" h="296545">
                  <a:moveTo>
                    <a:pt x="69946" y="63500"/>
                  </a:moveTo>
                  <a:lnTo>
                    <a:pt x="44577" y="63500"/>
                  </a:lnTo>
                  <a:lnTo>
                    <a:pt x="44549" y="76327"/>
                  </a:lnTo>
                  <a:lnTo>
                    <a:pt x="76327" y="76327"/>
                  </a:lnTo>
                  <a:lnTo>
                    <a:pt x="69946" y="635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" name="object 5"/>
          <p:cNvGrpSpPr/>
          <p:nvPr/>
        </p:nvGrpSpPr>
        <p:grpSpPr>
          <a:xfrm>
            <a:off x="6478270" y="5305425"/>
            <a:ext cx="170815" cy="334010"/>
            <a:chOff x="6478270" y="5305425"/>
            <a:chExt cx="170815" cy="334010"/>
          </a:xfrm>
        </p:grpSpPr>
        <p:sp>
          <p:nvSpPr>
            <p:cNvPr id="6" name="object 6"/>
            <p:cNvSpPr/>
            <p:nvPr/>
          </p:nvSpPr>
          <p:spPr>
            <a:xfrm>
              <a:off x="6642417" y="5305425"/>
              <a:ext cx="0" cy="302260"/>
            </a:xfrm>
            <a:custGeom>
              <a:avLst/>
              <a:gdLst/>
              <a:ahLst/>
              <a:cxnLst/>
              <a:rect l="l" t="t" r="r" b="b"/>
              <a:pathLst>
                <a:path h="302260">
                  <a:moveTo>
                    <a:pt x="0" y="0"/>
                  </a:moveTo>
                  <a:lnTo>
                    <a:pt x="0" y="302259"/>
                  </a:lnTo>
                </a:path>
              </a:pathLst>
            </a:custGeom>
            <a:ln w="1333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78270" y="5563234"/>
              <a:ext cx="165100" cy="76200"/>
            </a:xfrm>
            <a:prstGeom prst="rect">
              <a:avLst/>
            </a:prstGeom>
          </p:spPr>
        </p:pic>
      </p:grpSp>
      <p:sp>
        <p:nvSpPr>
          <p:cNvPr id="8" name="object 8"/>
          <p:cNvSpPr txBox="1"/>
          <p:nvPr/>
        </p:nvSpPr>
        <p:spPr>
          <a:xfrm>
            <a:off x="5181600" y="3946525"/>
            <a:ext cx="1225550" cy="422909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209550">
              <a:lnSpc>
                <a:spcPct val="100000"/>
              </a:lnSpc>
              <a:spcBef>
                <a:spcPts val="325"/>
              </a:spcBef>
            </a:pPr>
            <a:r>
              <a:rPr sz="1100" dirty="0">
                <a:latin typeface="Arial MT"/>
                <a:cs typeface="Arial MT"/>
              </a:rPr>
              <a:t>Data</a:t>
            </a:r>
            <a:r>
              <a:rPr sz="1100" spc="-45" dirty="0">
                <a:latin typeface="Arial MT"/>
                <a:cs typeface="Arial MT"/>
              </a:rPr>
              <a:t> </a:t>
            </a:r>
            <a:r>
              <a:rPr sz="1100" spc="-10" dirty="0">
                <a:latin typeface="Arial MT"/>
                <a:cs typeface="Arial MT"/>
              </a:rPr>
              <a:t>Sampel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108700" y="4999990"/>
            <a:ext cx="1016000" cy="30543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00"/>
              </a:spcBef>
            </a:pPr>
            <a:r>
              <a:rPr sz="1100" dirty="0">
                <a:latin typeface="Calibri"/>
                <a:cs typeface="Calibri"/>
              </a:rPr>
              <a:t>Data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Kualitatif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495800" y="4999990"/>
            <a:ext cx="1104900" cy="30543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00"/>
              </a:spcBef>
            </a:pPr>
            <a:r>
              <a:rPr sz="1100" dirty="0">
                <a:latin typeface="Calibri"/>
                <a:cs typeface="Calibri"/>
              </a:rPr>
              <a:t>Data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Kuantitatif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245100" y="5432425"/>
            <a:ext cx="1231900" cy="4064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00"/>
              </a:spcBef>
            </a:pPr>
            <a:r>
              <a:rPr sz="1100" dirty="0">
                <a:latin typeface="Calibri"/>
                <a:cs typeface="Calibri"/>
              </a:rPr>
              <a:t>Kuantifikasi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Data</a:t>
            </a:r>
            <a:endParaRPr sz="1100">
              <a:latin typeface="Calibri"/>
              <a:cs typeface="Calibri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5016500" y="4369434"/>
            <a:ext cx="1663700" cy="587375"/>
            <a:chOff x="5016500" y="4369434"/>
            <a:chExt cx="1663700" cy="587375"/>
          </a:xfrm>
        </p:grpSpPr>
        <p:sp>
          <p:nvSpPr>
            <p:cNvPr id="13" name="object 13"/>
            <p:cNvSpPr/>
            <p:nvPr/>
          </p:nvSpPr>
          <p:spPr>
            <a:xfrm>
              <a:off x="5054600" y="4746624"/>
              <a:ext cx="1587500" cy="0"/>
            </a:xfrm>
            <a:custGeom>
              <a:avLst/>
              <a:gdLst/>
              <a:ahLst/>
              <a:cxnLst/>
              <a:rect l="l" t="t" r="r" b="b"/>
              <a:pathLst>
                <a:path w="1587500">
                  <a:moveTo>
                    <a:pt x="0" y="0"/>
                  </a:moveTo>
                  <a:lnTo>
                    <a:pt x="1587500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016500" y="4745989"/>
              <a:ext cx="76200" cy="210820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604000" y="4745989"/>
              <a:ext cx="76200" cy="210820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5782183" y="4369434"/>
              <a:ext cx="76200" cy="376555"/>
            </a:xfrm>
            <a:custGeom>
              <a:avLst/>
              <a:gdLst/>
              <a:ahLst/>
              <a:cxnLst/>
              <a:rect l="l" t="t" r="r" b="b"/>
              <a:pathLst>
                <a:path w="76200" h="376554">
                  <a:moveTo>
                    <a:pt x="31729" y="300354"/>
                  </a:moveTo>
                  <a:lnTo>
                    <a:pt x="0" y="300354"/>
                  </a:lnTo>
                  <a:lnTo>
                    <a:pt x="38226" y="376554"/>
                  </a:lnTo>
                  <a:lnTo>
                    <a:pt x="69818" y="313054"/>
                  </a:lnTo>
                  <a:lnTo>
                    <a:pt x="31750" y="313054"/>
                  </a:lnTo>
                  <a:lnTo>
                    <a:pt x="31729" y="300354"/>
                  </a:lnTo>
                  <a:close/>
                </a:path>
                <a:path w="76200" h="376554">
                  <a:moveTo>
                    <a:pt x="43941" y="0"/>
                  </a:moveTo>
                  <a:lnTo>
                    <a:pt x="31241" y="0"/>
                  </a:lnTo>
                  <a:lnTo>
                    <a:pt x="31729" y="300354"/>
                  </a:lnTo>
                  <a:lnTo>
                    <a:pt x="31750" y="313054"/>
                  </a:lnTo>
                  <a:lnTo>
                    <a:pt x="44450" y="313054"/>
                  </a:lnTo>
                  <a:lnTo>
                    <a:pt x="43941" y="0"/>
                  </a:lnTo>
                  <a:close/>
                </a:path>
                <a:path w="76200" h="376554">
                  <a:moveTo>
                    <a:pt x="76136" y="300354"/>
                  </a:moveTo>
                  <a:lnTo>
                    <a:pt x="44429" y="300354"/>
                  </a:lnTo>
                  <a:lnTo>
                    <a:pt x="44450" y="313054"/>
                  </a:lnTo>
                  <a:lnTo>
                    <a:pt x="69818" y="313054"/>
                  </a:lnTo>
                  <a:lnTo>
                    <a:pt x="76136" y="30035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/>
          <p:nvPr/>
        </p:nvSpPr>
        <p:spPr>
          <a:xfrm>
            <a:off x="4180840" y="3825875"/>
            <a:ext cx="1000760" cy="342900"/>
          </a:xfrm>
          <a:custGeom>
            <a:avLst/>
            <a:gdLst/>
            <a:ahLst/>
            <a:cxnLst/>
            <a:rect l="l" t="t" r="r" b="b"/>
            <a:pathLst>
              <a:path w="1000760" h="342900">
                <a:moveTo>
                  <a:pt x="1000760" y="304800"/>
                </a:moveTo>
                <a:lnTo>
                  <a:pt x="988060" y="298450"/>
                </a:lnTo>
                <a:lnTo>
                  <a:pt x="924560" y="266700"/>
                </a:lnTo>
                <a:lnTo>
                  <a:pt x="924560" y="298450"/>
                </a:lnTo>
                <a:lnTo>
                  <a:pt x="41262" y="297827"/>
                </a:lnTo>
                <a:lnTo>
                  <a:pt x="69850" y="240665"/>
                </a:lnTo>
                <a:lnTo>
                  <a:pt x="76200" y="227965"/>
                </a:lnTo>
                <a:lnTo>
                  <a:pt x="44450" y="227965"/>
                </a:lnTo>
                <a:lnTo>
                  <a:pt x="44450" y="0"/>
                </a:lnTo>
                <a:lnTo>
                  <a:pt x="31750" y="0"/>
                </a:lnTo>
                <a:lnTo>
                  <a:pt x="31750" y="227965"/>
                </a:lnTo>
                <a:lnTo>
                  <a:pt x="0" y="227965"/>
                </a:lnTo>
                <a:lnTo>
                  <a:pt x="38100" y="304165"/>
                </a:lnTo>
                <a:lnTo>
                  <a:pt x="38100" y="310515"/>
                </a:lnTo>
                <a:lnTo>
                  <a:pt x="924560" y="311150"/>
                </a:lnTo>
                <a:lnTo>
                  <a:pt x="924560" y="342900"/>
                </a:lnTo>
                <a:lnTo>
                  <a:pt x="988060" y="311150"/>
                </a:lnTo>
                <a:lnTo>
                  <a:pt x="1000760" y="3048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8" name="object 18"/>
          <p:cNvGrpSpPr/>
          <p:nvPr/>
        </p:nvGrpSpPr>
        <p:grpSpPr>
          <a:xfrm>
            <a:off x="5054600" y="1938273"/>
            <a:ext cx="190500" cy="736600"/>
            <a:chOff x="5054600" y="1938273"/>
            <a:chExt cx="190500" cy="736600"/>
          </a:xfrm>
        </p:grpSpPr>
        <p:pic>
          <p:nvPicPr>
            <p:cNvPr id="19" name="object 1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054600" y="1938273"/>
              <a:ext cx="190500" cy="76200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054600" y="2598673"/>
              <a:ext cx="190500" cy="76200"/>
            </a:xfrm>
            <a:prstGeom prst="rect">
              <a:avLst/>
            </a:prstGeom>
          </p:spPr>
        </p:pic>
      </p:grpSp>
      <p:grpSp>
        <p:nvGrpSpPr>
          <p:cNvPr id="21" name="object 21"/>
          <p:cNvGrpSpPr/>
          <p:nvPr/>
        </p:nvGrpSpPr>
        <p:grpSpPr>
          <a:xfrm>
            <a:off x="6419850" y="2432050"/>
            <a:ext cx="520700" cy="992505"/>
            <a:chOff x="6419850" y="2432050"/>
            <a:chExt cx="520700" cy="992505"/>
          </a:xfrm>
        </p:grpSpPr>
        <p:sp>
          <p:nvSpPr>
            <p:cNvPr id="22" name="object 22"/>
            <p:cNvSpPr/>
            <p:nvPr/>
          </p:nvSpPr>
          <p:spPr>
            <a:xfrm>
              <a:off x="6934200" y="2438400"/>
              <a:ext cx="0" cy="947419"/>
            </a:xfrm>
            <a:custGeom>
              <a:avLst/>
              <a:gdLst/>
              <a:ahLst/>
              <a:cxnLst/>
              <a:rect l="l" t="t" r="r" b="b"/>
              <a:pathLst>
                <a:path h="947420">
                  <a:moveTo>
                    <a:pt x="0" y="0"/>
                  </a:moveTo>
                  <a:lnTo>
                    <a:pt x="0" y="94742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6419850" y="3348227"/>
              <a:ext cx="514350" cy="76200"/>
            </a:xfrm>
            <a:custGeom>
              <a:avLst/>
              <a:gdLst/>
              <a:ahLst/>
              <a:cxnLst/>
              <a:rect l="l" t="t" r="r" b="b"/>
              <a:pathLst>
                <a:path w="514350" h="76200">
                  <a:moveTo>
                    <a:pt x="76200" y="0"/>
                  </a:moveTo>
                  <a:lnTo>
                    <a:pt x="0" y="38226"/>
                  </a:lnTo>
                  <a:lnTo>
                    <a:pt x="76200" y="76200"/>
                  </a:lnTo>
                  <a:lnTo>
                    <a:pt x="76200" y="44450"/>
                  </a:lnTo>
                  <a:lnTo>
                    <a:pt x="63500" y="44450"/>
                  </a:lnTo>
                  <a:lnTo>
                    <a:pt x="63500" y="31750"/>
                  </a:lnTo>
                  <a:lnTo>
                    <a:pt x="76200" y="31750"/>
                  </a:lnTo>
                  <a:lnTo>
                    <a:pt x="76200" y="0"/>
                  </a:lnTo>
                  <a:close/>
                </a:path>
                <a:path w="514350" h="76200">
                  <a:moveTo>
                    <a:pt x="514350" y="31242"/>
                  </a:moveTo>
                  <a:lnTo>
                    <a:pt x="63500" y="31750"/>
                  </a:lnTo>
                  <a:lnTo>
                    <a:pt x="63500" y="44450"/>
                  </a:lnTo>
                  <a:lnTo>
                    <a:pt x="76200" y="44450"/>
                  </a:lnTo>
                  <a:lnTo>
                    <a:pt x="76200" y="31750"/>
                  </a:lnTo>
                  <a:lnTo>
                    <a:pt x="514350" y="31750"/>
                  </a:lnTo>
                  <a:lnTo>
                    <a:pt x="514350" y="31242"/>
                  </a:lnTo>
                  <a:close/>
                </a:path>
                <a:path w="514350" h="76200">
                  <a:moveTo>
                    <a:pt x="514350" y="31750"/>
                  </a:moveTo>
                  <a:lnTo>
                    <a:pt x="76200" y="31750"/>
                  </a:lnTo>
                  <a:lnTo>
                    <a:pt x="76200" y="44450"/>
                  </a:lnTo>
                  <a:lnTo>
                    <a:pt x="63500" y="44450"/>
                  </a:lnTo>
                  <a:lnTo>
                    <a:pt x="514350" y="43942"/>
                  </a:lnTo>
                  <a:lnTo>
                    <a:pt x="514350" y="3175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5181600" y="3206750"/>
            <a:ext cx="1225550" cy="37719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315"/>
              </a:spcBef>
            </a:pPr>
            <a:r>
              <a:rPr sz="900" spc="-10" dirty="0">
                <a:latin typeface="Calibri"/>
                <a:cs typeface="Calibri"/>
              </a:rPr>
              <a:t>Sampel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441700" y="2091054"/>
            <a:ext cx="11303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91440" marR="498475">
              <a:lnSpc>
                <a:spcPct val="100000"/>
              </a:lnSpc>
              <a:spcBef>
                <a:spcPts val="290"/>
              </a:spcBef>
            </a:pPr>
            <a:r>
              <a:rPr sz="1100" b="1" spc="-10" dirty="0">
                <a:latin typeface="Calibri"/>
                <a:cs typeface="Calibri"/>
              </a:rPr>
              <a:t>Teknik Sampling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2984500" y="2244598"/>
            <a:ext cx="457200" cy="76200"/>
          </a:xfrm>
          <a:custGeom>
            <a:avLst/>
            <a:gdLst/>
            <a:ahLst/>
            <a:cxnLst/>
            <a:rect l="l" t="t" r="r" b="b"/>
            <a:pathLst>
              <a:path w="457200" h="76200">
                <a:moveTo>
                  <a:pt x="381000" y="0"/>
                </a:moveTo>
                <a:lnTo>
                  <a:pt x="381000" y="76200"/>
                </a:lnTo>
                <a:lnTo>
                  <a:pt x="444712" y="44450"/>
                </a:lnTo>
                <a:lnTo>
                  <a:pt x="393700" y="44450"/>
                </a:lnTo>
                <a:lnTo>
                  <a:pt x="393700" y="31750"/>
                </a:lnTo>
                <a:lnTo>
                  <a:pt x="444289" y="31750"/>
                </a:lnTo>
                <a:lnTo>
                  <a:pt x="381000" y="0"/>
                </a:lnTo>
                <a:close/>
              </a:path>
              <a:path w="457200" h="76200">
                <a:moveTo>
                  <a:pt x="0" y="31241"/>
                </a:moveTo>
                <a:lnTo>
                  <a:pt x="0" y="43941"/>
                </a:lnTo>
                <a:lnTo>
                  <a:pt x="393699" y="44450"/>
                </a:lnTo>
                <a:lnTo>
                  <a:pt x="381000" y="44450"/>
                </a:lnTo>
                <a:lnTo>
                  <a:pt x="381000" y="31750"/>
                </a:lnTo>
                <a:lnTo>
                  <a:pt x="393699" y="31750"/>
                </a:lnTo>
                <a:lnTo>
                  <a:pt x="0" y="31241"/>
                </a:lnTo>
                <a:close/>
              </a:path>
              <a:path w="457200" h="76200">
                <a:moveTo>
                  <a:pt x="444289" y="31750"/>
                </a:moveTo>
                <a:lnTo>
                  <a:pt x="393700" y="31750"/>
                </a:lnTo>
                <a:lnTo>
                  <a:pt x="393700" y="44450"/>
                </a:lnTo>
                <a:lnTo>
                  <a:pt x="444712" y="44450"/>
                </a:lnTo>
                <a:lnTo>
                  <a:pt x="457200" y="38226"/>
                </a:lnTo>
                <a:lnTo>
                  <a:pt x="444289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982084" y="1511300"/>
            <a:ext cx="1898650" cy="190500"/>
          </a:xfrm>
          <a:custGeom>
            <a:avLst/>
            <a:gdLst/>
            <a:ahLst/>
            <a:cxnLst/>
            <a:rect l="l" t="t" r="r" b="b"/>
            <a:pathLst>
              <a:path w="1898650" h="190500">
                <a:moveTo>
                  <a:pt x="0" y="190500"/>
                </a:moveTo>
                <a:lnTo>
                  <a:pt x="1898650" y="190500"/>
                </a:lnTo>
              </a:path>
              <a:path w="1898650" h="190500">
                <a:moveTo>
                  <a:pt x="1898014" y="189864"/>
                </a:moveTo>
                <a:lnTo>
                  <a:pt x="189801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8" name="object 28"/>
          <p:cNvGrpSpPr/>
          <p:nvPr/>
        </p:nvGrpSpPr>
        <p:grpSpPr>
          <a:xfrm>
            <a:off x="6350000" y="2104389"/>
            <a:ext cx="590550" cy="735965"/>
            <a:chOff x="6350000" y="2104389"/>
            <a:chExt cx="590550" cy="735965"/>
          </a:xfrm>
        </p:grpSpPr>
        <p:sp>
          <p:nvSpPr>
            <p:cNvPr id="29" name="object 29"/>
            <p:cNvSpPr/>
            <p:nvPr/>
          </p:nvSpPr>
          <p:spPr>
            <a:xfrm>
              <a:off x="6565900" y="2438399"/>
              <a:ext cx="368300" cy="635"/>
            </a:xfrm>
            <a:custGeom>
              <a:avLst/>
              <a:gdLst/>
              <a:ahLst/>
              <a:cxnLst/>
              <a:rect l="l" t="t" r="r" b="b"/>
              <a:pathLst>
                <a:path w="368300" h="635">
                  <a:moveTo>
                    <a:pt x="0" y="0"/>
                  </a:moveTo>
                  <a:lnTo>
                    <a:pt x="368300" y="635"/>
                  </a:lnTo>
                </a:path>
              </a:pathLst>
            </a:custGeom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0" name="object 3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350000" y="2764154"/>
              <a:ext cx="203200" cy="76200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350000" y="2104389"/>
              <a:ext cx="203200" cy="76200"/>
            </a:xfrm>
            <a:prstGeom prst="rect">
              <a:avLst/>
            </a:prstGeom>
          </p:spPr>
        </p:pic>
      </p:grpSp>
      <p:sp>
        <p:nvSpPr>
          <p:cNvPr id="32" name="object 32"/>
          <p:cNvSpPr txBox="1"/>
          <p:nvPr/>
        </p:nvSpPr>
        <p:spPr>
          <a:xfrm>
            <a:off x="5245100" y="1844675"/>
            <a:ext cx="1104900" cy="50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122555" marR="114300" indent="175895">
              <a:lnSpc>
                <a:spcPct val="101099"/>
              </a:lnSpc>
              <a:spcBef>
                <a:spcPts val="290"/>
              </a:spcBef>
            </a:pPr>
            <a:r>
              <a:rPr sz="900" spc="-10" dirty="0">
                <a:latin typeface="Calibri"/>
                <a:cs typeface="Calibri"/>
              </a:rPr>
              <a:t>Penentuan</a:t>
            </a:r>
            <a:r>
              <a:rPr sz="900" spc="50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banyaknya</a:t>
            </a:r>
            <a:r>
              <a:rPr sz="900" spc="-50" dirty="0">
                <a:latin typeface="Calibri"/>
                <a:cs typeface="Calibri"/>
              </a:rPr>
              <a:t> </a:t>
            </a:r>
            <a:r>
              <a:rPr sz="900" spc="-10" dirty="0">
                <a:latin typeface="Calibri"/>
                <a:cs typeface="Calibri"/>
              </a:rPr>
              <a:t>sampel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245100" y="2449829"/>
            <a:ext cx="1104900" cy="4953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384810" marR="148590" indent="-228600">
              <a:lnSpc>
                <a:spcPct val="101099"/>
              </a:lnSpc>
              <a:spcBef>
                <a:spcPts val="290"/>
              </a:spcBef>
            </a:pPr>
            <a:r>
              <a:rPr sz="900" dirty="0">
                <a:latin typeface="Calibri"/>
                <a:cs typeface="Calibri"/>
              </a:rPr>
              <a:t>Teknik</a:t>
            </a:r>
            <a:r>
              <a:rPr sz="900" spc="-25" dirty="0">
                <a:latin typeface="Calibri"/>
                <a:cs typeface="Calibri"/>
              </a:rPr>
              <a:t> </a:t>
            </a:r>
            <a:r>
              <a:rPr sz="900" spc="-10" dirty="0">
                <a:latin typeface="Calibri"/>
                <a:cs typeface="Calibri"/>
              </a:rPr>
              <a:t>pemilihan</a:t>
            </a:r>
            <a:r>
              <a:rPr sz="900" spc="500" dirty="0">
                <a:latin typeface="Calibri"/>
                <a:cs typeface="Calibri"/>
              </a:rPr>
              <a:t> </a:t>
            </a:r>
            <a:r>
              <a:rPr sz="900" spc="-10" dirty="0">
                <a:latin typeface="Calibri"/>
                <a:cs typeface="Calibri"/>
              </a:rPr>
              <a:t>sampel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905000" y="2052954"/>
            <a:ext cx="1079500" cy="4826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319405">
              <a:lnSpc>
                <a:spcPct val="100000"/>
              </a:lnSpc>
              <a:spcBef>
                <a:spcPts val="325"/>
              </a:spcBef>
            </a:pPr>
            <a:r>
              <a:rPr sz="1000" spc="-10" dirty="0">
                <a:latin typeface="Times New Roman"/>
                <a:cs typeface="Times New Roman"/>
              </a:rPr>
              <a:t>Populasi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441700" y="1066800"/>
            <a:ext cx="1130300" cy="4445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323850" marR="267970" indent="-48895">
              <a:lnSpc>
                <a:spcPct val="100000"/>
              </a:lnSpc>
              <a:spcBef>
                <a:spcPts val="325"/>
              </a:spcBef>
            </a:pPr>
            <a:r>
              <a:rPr sz="1000" i="1" spc="-10" dirty="0">
                <a:latin typeface="Times New Roman"/>
                <a:cs typeface="Times New Roman"/>
              </a:rPr>
              <a:t>Probability Sampling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270500" y="1066800"/>
            <a:ext cx="1079500" cy="4445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297815" marR="203835" indent="-207010">
              <a:lnSpc>
                <a:spcPct val="100000"/>
              </a:lnSpc>
              <a:spcBef>
                <a:spcPts val="325"/>
              </a:spcBef>
            </a:pPr>
            <a:r>
              <a:rPr sz="1000" i="1" spc="-10" dirty="0">
                <a:latin typeface="Times New Roman"/>
                <a:cs typeface="Times New Roman"/>
              </a:rPr>
              <a:t>Nonprobability Sampling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3975734" y="1511300"/>
            <a:ext cx="1085215" cy="1125220"/>
            <a:chOff x="3975734" y="1511300"/>
            <a:chExt cx="1085215" cy="1125220"/>
          </a:xfrm>
        </p:grpSpPr>
        <p:sp>
          <p:nvSpPr>
            <p:cNvPr id="38" name="object 38"/>
            <p:cNvSpPr/>
            <p:nvPr/>
          </p:nvSpPr>
          <p:spPr>
            <a:xfrm>
              <a:off x="4572000" y="1701799"/>
              <a:ext cx="482600" cy="618490"/>
            </a:xfrm>
            <a:custGeom>
              <a:avLst/>
              <a:gdLst/>
              <a:ahLst/>
              <a:cxnLst/>
              <a:rect l="l" t="t" r="r" b="b"/>
              <a:pathLst>
                <a:path w="482600" h="618489">
                  <a:moveTo>
                    <a:pt x="482600" y="580390"/>
                  </a:moveTo>
                  <a:lnTo>
                    <a:pt x="469747" y="573913"/>
                  </a:lnTo>
                  <a:lnTo>
                    <a:pt x="419087" y="548373"/>
                  </a:lnTo>
                  <a:lnTo>
                    <a:pt x="419087" y="586613"/>
                  </a:lnTo>
                  <a:lnTo>
                    <a:pt x="406374" y="586613"/>
                  </a:lnTo>
                  <a:lnTo>
                    <a:pt x="419087" y="586613"/>
                  </a:lnTo>
                  <a:lnTo>
                    <a:pt x="419087" y="548373"/>
                  </a:lnTo>
                  <a:lnTo>
                    <a:pt x="406527" y="542036"/>
                  </a:lnTo>
                  <a:lnTo>
                    <a:pt x="406412" y="572770"/>
                  </a:lnTo>
                  <a:lnTo>
                    <a:pt x="406400" y="573887"/>
                  </a:lnTo>
                  <a:lnTo>
                    <a:pt x="296125" y="573582"/>
                  </a:lnTo>
                  <a:lnTo>
                    <a:pt x="325005" y="515620"/>
                  </a:lnTo>
                  <a:lnTo>
                    <a:pt x="331343" y="502920"/>
                  </a:lnTo>
                  <a:lnTo>
                    <a:pt x="299580" y="502920"/>
                  </a:lnTo>
                  <a:lnTo>
                    <a:pt x="299085" y="0"/>
                  </a:lnTo>
                  <a:lnTo>
                    <a:pt x="286385" y="0"/>
                  </a:lnTo>
                  <a:lnTo>
                    <a:pt x="286880" y="502920"/>
                  </a:lnTo>
                  <a:lnTo>
                    <a:pt x="255143" y="502920"/>
                  </a:lnTo>
                  <a:lnTo>
                    <a:pt x="290576" y="573570"/>
                  </a:lnTo>
                  <a:lnTo>
                    <a:pt x="0" y="572770"/>
                  </a:lnTo>
                  <a:lnTo>
                    <a:pt x="0" y="585470"/>
                  </a:lnTo>
                  <a:lnTo>
                    <a:pt x="406361" y="586587"/>
                  </a:lnTo>
                  <a:lnTo>
                    <a:pt x="406273" y="618236"/>
                  </a:lnTo>
                  <a:lnTo>
                    <a:pt x="470039" y="586613"/>
                  </a:lnTo>
                  <a:lnTo>
                    <a:pt x="482600" y="58039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3982084" y="1511300"/>
              <a:ext cx="1072515" cy="1125220"/>
            </a:xfrm>
            <a:custGeom>
              <a:avLst/>
              <a:gdLst/>
              <a:ahLst/>
              <a:cxnLst/>
              <a:rect l="l" t="t" r="r" b="b"/>
              <a:pathLst>
                <a:path w="1072514" h="1125220">
                  <a:moveTo>
                    <a:pt x="1072514" y="464820"/>
                  </a:moveTo>
                  <a:lnTo>
                    <a:pt x="1072514" y="1125220"/>
                  </a:lnTo>
                </a:path>
                <a:path w="1072514" h="1125220">
                  <a:moveTo>
                    <a:pt x="0" y="189864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" name="object 40"/>
          <p:cNvSpPr txBox="1"/>
          <p:nvPr/>
        </p:nvSpPr>
        <p:spPr>
          <a:xfrm>
            <a:off x="1905000" y="4890134"/>
            <a:ext cx="1155700" cy="47815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99695" marR="93345" indent="93980">
              <a:lnSpc>
                <a:spcPct val="101099"/>
              </a:lnSpc>
              <a:spcBef>
                <a:spcPts val="290"/>
              </a:spcBef>
            </a:pPr>
            <a:r>
              <a:rPr sz="900" b="1" dirty="0">
                <a:latin typeface="Calibri"/>
                <a:cs typeface="Calibri"/>
              </a:rPr>
              <a:t>Pengolahan</a:t>
            </a:r>
            <a:r>
              <a:rPr sz="900" b="1" spc="-50" dirty="0">
                <a:latin typeface="Calibri"/>
                <a:cs typeface="Calibri"/>
              </a:rPr>
              <a:t> </a:t>
            </a:r>
            <a:r>
              <a:rPr sz="900" b="1" spc="-25" dirty="0">
                <a:latin typeface="Calibri"/>
                <a:cs typeface="Calibri"/>
              </a:rPr>
              <a:t>dan</a:t>
            </a:r>
            <a:r>
              <a:rPr sz="900" b="1" spc="500" dirty="0">
                <a:latin typeface="Calibri"/>
                <a:cs typeface="Calibri"/>
              </a:rPr>
              <a:t> </a:t>
            </a:r>
            <a:r>
              <a:rPr sz="900" b="1" spc="-10" dirty="0">
                <a:latin typeface="Calibri"/>
                <a:cs typeface="Calibri"/>
              </a:rPr>
              <a:t>Penganalisisan</a:t>
            </a:r>
            <a:r>
              <a:rPr sz="900" b="1" spc="80" dirty="0">
                <a:latin typeface="Calibri"/>
                <a:cs typeface="Calibri"/>
              </a:rPr>
              <a:t> </a:t>
            </a:r>
            <a:r>
              <a:rPr sz="900" b="1" spc="-20" dirty="0">
                <a:latin typeface="Calibri"/>
                <a:cs typeface="Calibri"/>
              </a:rPr>
              <a:t>Data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3060700" y="5073650"/>
            <a:ext cx="1435100" cy="76200"/>
          </a:xfrm>
          <a:custGeom>
            <a:avLst/>
            <a:gdLst/>
            <a:ahLst/>
            <a:cxnLst/>
            <a:rect l="l" t="t" r="r" b="b"/>
            <a:pathLst>
              <a:path w="1435100" h="76200">
                <a:moveTo>
                  <a:pt x="76200" y="0"/>
                </a:moveTo>
                <a:lnTo>
                  <a:pt x="0" y="38100"/>
                </a:lnTo>
                <a:lnTo>
                  <a:pt x="76200" y="76200"/>
                </a:lnTo>
                <a:lnTo>
                  <a:pt x="76200" y="44450"/>
                </a:lnTo>
                <a:lnTo>
                  <a:pt x="63500" y="44450"/>
                </a:lnTo>
                <a:lnTo>
                  <a:pt x="63500" y="31750"/>
                </a:lnTo>
                <a:lnTo>
                  <a:pt x="76200" y="31750"/>
                </a:lnTo>
                <a:lnTo>
                  <a:pt x="76200" y="0"/>
                </a:lnTo>
                <a:close/>
              </a:path>
              <a:path w="1435100" h="76200">
                <a:moveTo>
                  <a:pt x="76200" y="31750"/>
                </a:moveTo>
                <a:lnTo>
                  <a:pt x="63500" y="31750"/>
                </a:lnTo>
                <a:lnTo>
                  <a:pt x="63500" y="44450"/>
                </a:lnTo>
                <a:lnTo>
                  <a:pt x="76200" y="44450"/>
                </a:lnTo>
                <a:lnTo>
                  <a:pt x="76200" y="31750"/>
                </a:lnTo>
                <a:close/>
              </a:path>
              <a:path w="1435100" h="76200">
                <a:moveTo>
                  <a:pt x="1435100" y="31750"/>
                </a:moveTo>
                <a:lnTo>
                  <a:pt x="76200" y="31750"/>
                </a:lnTo>
                <a:lnTo>
                  <a:pt x="76200" y="44450"/>
                </a:lnTo>
                <a:lnTo>
                  <a:pt x="1435100" y="44450"/>
                </a:lnTo>
                <a:lnTo>
                  <a:pt x="1435100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1905000" y="3502659"/>
            <a:ext cx="1155700" cy="37719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446405" marR="200025" indent="-239395">
              <a:lnSpc>
                <a:spcPct val="101099"/>
              </a:lnSpc>
              <a:spcBef>
                <a:spcPts val="290"/>
              </a:spcBef>
            </a:pPr>
            <a:r>
              <a:rPr sz="900" spc="-10" dirty="0">
                <a:latin typeface="Calibri"/>
                <a:cs typeface="Calibri"/>
              </a:rPr>
              <a:t>Kesimpulan</a:t>
            </a:r>
            <a:r>
              <a:rPr sz="900" spc="35" dirty="0">
                <a:latin typeface="Calibri"/>
                <a:cs typeface="Calibri"/>
              </a:rPr>
              <a:t> </a:t>
            </a:r>
            <a:r>
              <a:rPr sz="900" spc="-25" dirty="0">
                <a:latin typeface="Calibri"/>
                <a:cs typeface="Calibri"/>
              </a:rPr>
              <a:t>dan</a:t>
            </a:r>
            <a:r>
              <a:rPr sz="900" spc="500" dirty="0">
                <a:latin typeface="Calibri"/>
                <a:cs typeface="Calibri"/>
              </a:rPr>
              <a:t> </a:t>
            </a:r>
            <a:r>
              <a:rPr sz="900" spc="-10" dirty="0">
                <a:latin typeface="Calibri"/>
                <a:cs typeface="Calibri"/>
              </a:rPr>
              <a:t>Saran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2447925" y="3879850"/>
            <a:ext cx="76200" cy="1010285"/>
          </a:xfrm>
          <a:custGeom>
            <a:avLst/>
            <a:gdLst/>
            <a:ahLst/>
            <a:cxnLst/>
            <a:rect l="l" t="t" r="r" b="b"/>
            <a:pathLst>
              <a:path w="76200" h="1010285">
                <a:moveTo>
                  <a:pt x="44450" y="63500"/>
                </a:moveTo>
                <a:lnTo>
                  <a:pt x="31750" y="63500"/>
                </a:lnTo>
                <a:lnTo>
                  <a:pt x="31750" y="1010285"/>
                </a:lnTo>
                <a:lnTo>
                  <a:pt x="44450" y="1010285"/>
                </a:lnTo>
                <a:lnTo>
                  <a:pt x="44450" y="63500"/>
                </a:lnTo>
                <a:close/>
              </a:path>
              <a:path w="76200" h="1010285">
                <a:moveTo>
                  <a:pt x="38100" y="0"/>
                </a:moveTo>
                <a:lnTo>
                  <a:pt x="0" y="76200"/>
                </a:lnTo>
                <a:lnTo>
                  <a:pt x="31750" y="76200"/>
                </a:lnTo>
                <a:lnTo>
                  <a:pt x="31750" y="63500"/>
                </a:lnTo>
                <a:lnTo>
                  <a:pt x="69850" y="63500"/>
                </a:lnTo>
                <a:lnTo>
                  <a:pt x="38100" y="0"/>
                </a:lnTo>
                <a:close/>
              </a:path>
              <a:path w="76200" h="1010285">
                <a:moveTo>
                  <a:pt x="69850" y="63500"/>
                </a:moveTo>
                <a:lnTo>
                  <a:pt x="44450" y="63500"/>
                </a:lnTo>
                <a:lnTo>
                  <a:pt x="44450" y="76200"/>
                </a:lnTo>
                <a:lnTo>
                  <a:pt x="76200" y="76200"/>
                </a:lnTo>
                <a:lnTo>
                  <a:pt x="69850" y="635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456688" y="2548254"/>
            <a:ext cx="76200" cy="953769"/>
          </a:xfrm>
          <a:custGeom>
            <a:avLst/>
            <a:gdLst/>
            <a:ahLst/>
            <a:cxnLst/>
            <a:rect l="l" t="t" r="r" b="b"/>
            <a:pathLst>
              <a:path w="76200" h="953770">
                <a:moveTo>
                  <a:pt x="44576" y="63500"/>
                </a:moveTo>
                <a:lnTo>
                  <a:pt x="31875" y="63500"/>
                </a:lnTo>
                <a:lnTo>
                  <a:pt x="22985" y="953770"/>
                </a:lnTo>
                <a:lnTo>
                  <a:pt x="35687" y="953770"/>
                </a:lnTo>
                <a:lnTo>
                  <a:pt x="44446" y="76581"/>
                </a:lnTo>
                <a:lnTo>
                  <a:pt x="44453" y="75819"/>
                </a:lnTo>
                <a:lnTo>
                  <a:pt x="44576" y="63500"/>
                </a:lnTo>
                <a:close/>
              </a:path>
              <a:path w="76200" h="953770">
                <a:moveTo>
                  <a:pt x="38862" y="0"/>
                </a:moveTo>
                <a:lnTo>
                  <a:pt x="0" y="75819"/>
                </a:lnTo>
                <a:lnTo>
                  <a:pt x="76200" y="76581"/>
                </a:lnTo>
                <a:lnTo>
                  <a:pt x="76045" y="76263"/>
                </a:lnTo>
                <a:lnTo>
                  <a:pt x="31748" y="76263"/>
                </a:lnTo>
                <a:lnTo>
                  <a:pt x="31752" y="75819"/>
                </a:lnTo>
                <a:lnTo>
                  <a:pt x="31875" y="63500"/>
                </a:lnTo>
                <a:lnTo>
                  <a:pt x="69822" y="63500"/>
                </a:lnTo>
                <a:lnTo>
                  <a:pt x="38862" y="0"/>
                </a:lnTo>
                <a:close/>
              </a:path>
              <a:path w="76200" h="953770">
                <a:moveTo>
                  <a:pt x="69822" y="63500"/>
                </a:moveTo>
                <a:lnTo>
                  <a:pt x="44576" y="63500"/>
                </a:lnTo>
                <a:lnTo>
                  <a:pt x="44453" y="75819"/>
                </a:lnTo>
                <a:lnTo>
                  <a:pt x="44449" y="76263"/>
                </a:lnTo>
                <a:lnTo>
                  <a:pt x="76045" y="76263"/>
                </a:lnTo>
                <a:lnTo>
                  <a:pt x="69822" y="635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3632200" y="3206750"/>
            <a:ext cx="1155700" cy="61912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136525" marR="128270" algn="ctr">
              <a:lnSpc>
                <a:spcPct val="100000"/>
              </a:lnSpc>
              <a:spcBef>
                <a:spcPts val="310"/>
              </a:spcBef>
            </a:pPr>
            <a:r>
              <a:rPr sz="800" b="1" dirty="0">
                <a:latin typeface="Calibri"/>
                <a:cs typeface="Calibri"/>
              </a:rPr>
              <a:t>Teknik</a:t>
            </a:r>
            <a:r>
              <a:rPr sz="800" b="1" spc="-30" dirty="0">
                <a:latin typeface="Calibri"/>
                <a:cs typeface="Calibri"/>
              </a:rPr>
              <a:t> </a:t>
            </a:r>
            <a:r>
              <a:rPr sz="800" b="1" spc="-10" dirty="0">
                <a:latin typeface="Calibri"/>
                <a:cs typeface="Calibri"/>
              </a:rPr>
              <a:t>Pengumpulan</a:t>
            </a:r>
            <a:r>
              <a:rPr sz="800" b="1" spc="500" dirty="0">
                <a:latin typeface="Calibri"/>
                <a:cs typeface="Calibri"/>
              </a:rPr>
              <a:t> </a:t>
            </a:r>
            <a:r>
              <a:rPr sz="800" b="1" spc="-20" dirty="0">
                <a:latin typeface="Calibri"/>
                <a:cs typeface="Calibri"/>
              </a:rPr>
              <a:t>Data</a:t>
            </a:r>
            <a:endParaRPr sz="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8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800" b="1" spc="-10" dirty="0">
                <a:latin typeface="Calibri"/>
                <a:cs typeface="Calibri"/>
              </a:rPr>
              <a:t>(Instrumen</a:t>
            </a:r>
            <a:r>
              <a:rPr sz="800" b="1" spc="50" dirty="0">
                <a:latin typeface="Calibri"/>
                <a:cs typeface="Calibri"/>
              </a:rPr>
              <a:t> </a:t>
            </a:r>
            <a:r>
              <a:rPr sz="800" b="1" spc="-10" dirty="0">
                <a:latin typeface="Calibri"/>
                <a:cs typeface="Calibri"/>
              </a:rPr>
              <a:t>Penelitian)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4787900" y="3359150"/>
            <a:ext cx="393700" cy="76200"/>
          </a:xfrm>
          <a:custGeom>
            <a:avLst/>
            <a:gdLst/>
            <a:ahLst/>
            <a:cxnLst/>
            <a:rect l="l" t="t" r="r" b="b"/>
            <a:pathLst>
              <a:path w="393700" h="76200">
                <a:moveTo>
                  <a:pt x="76200" y="0"/>
                </a:moveTo>
                <a:lnTo>
                  <a:pt x="0" y="38100"/>
                </a:lnTo>
                <a:lnTo>
                  <a:pt x="76200" y="76200"/>
                </a:lnTo>
                <a:lnTo>
                  <a:pt x="76200" y="44450"/>
                </a:lnTo>
                <a:lnTo>
                  <a:pt x="63500" y="44450"/>
                </a:lnTo>
                <a:lnTo>
                  <a:pt x="63500" y="31750"/>
                </a:lnTo>
                <a:lnTo>
                  <a:pt x="76200" y="31750"/>
                </a:lnTo>
                <a:lnTo>
                  <a:pt x="76200" y="0"/>
                </a:lnTo>
                <a:close/>
              </a:path>
              <a:path w="393700" h="76200">
                <a:moveTo>
                  <a:pt x="76200" y="31750"/>
                </a:moveTo>
                <a:lnTo>
                  <a:pt x="63500" y="31750"/>
                </a:lnTo>
                <a:lnTo>
                  <a:pt x="63500" y="44450"/>
                </a:lnTo>
                <a:lnTo>
                  <a:pt x="76200" y="44450"/>
                </a:lnTo>
                <a:lnTo>
                  <a:pt x="76200" y="31750"/>
                </a:lnTo>
                <a:close/>
              </a:path>
              <a:path w="393700" h="76200">
                <a:moveTo>
                  <a:pt x="393700" y="31750"/>
                </a:moveTo>
                <a:lnTo>
                  <a:pt x="76200" y="31750"/>
                </a:lnTo>
                <a:lnTo>
                  <a:pt x="76200" y="44450"/>
                </a:lnTo>
                <a:lnTo>
                  <a:pt x="393700" y="44450"/>
                </a:lnTo>
                <a:lnTo>
                  <a:pt x="393700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6552438" y="2134361"/>
            <a:ext cx="1905" cy="685800"/>
          </a:xfrm>
          <a:custGeom>
            <a:avLst/>
            <a:gdLst/>
            <a:ahLst/>
            <a:cxnLst/>
            <a:rect l="l" t="t" r="r" b="b"/>
            <a:pathLst>
              <a:path w="1904" h="685800">
                <a:moveTo>
                  <a:pt x="1523" y="0"/>
                </a:moveTo>
                <a:lnTo>
                  <a:pt x="0" y="685800"/>
                </a:lnTo>
              </a:path>
            </a:pathLst>
          </a:custGeom>
          <a:ln w="12699">
            <a:solidFill>
              <a:srgbClr val="0550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4500" y="668528"/>
            <a:ext cx="8256905" cy="2220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4607A"/>
                </a:solidFill>
                <a:latin typeface="Calibri"/>
                <a:cs typeface="Calibri"/>
              </a:rPr>
              <a:t>Jika</a:t>
            </a:r>
            <a:r>
              <a:rPr sz="2400" spc="580" dirty="0">
                <a:solidFill>
                  <a:srgbClr val="04607A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4607A"/>
                </a:solidFill>
                <a:latin typeface="Calibri"/>
                <a:cs typeface="Calibri"/>
              </a:rPr>
              <a:t>dari</a:t>
            </a:r>
            <a:r>
              <a:rPr sz="2400" spc="570" dirty="0">
                <a:solidFill>
                  <a:srgbClr val="04607A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4607A"/>
                </a:solidFill>
                <a:latin typeface="Calibri"/>
                <a:cs typeface="Calibri"/>
              </a:rPr>
              <a:t>populasi</a:t>
            </a:r>
            <a:r>
              <a:rPr sz="2400" spc="575" dirty="0">
                <a:solidFill>
                  <a:srgbClr val="04607A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4607A"/>
                </a:solidFill>
                <a:latin typeface="Calibri"/>
                <a:cs typeface="Calibri"/>
              </a:rPr>
              <a:t>berukuran</a:t>
            </a:r>
            <a:r>
              <a:rPr sz="2400" spc="580" dirty="0">
                <a:solidFill>
                  <a:srgbClr val="04607A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4607A"/>
                </a:solidFill>
                <a:latin typeface="Calibri"/>
                <a:cs typeface="Calibri"/>
              </a:rPr>
              <a:t>N</a:t>
            </a:r>
            <a:r>
              <a:rPr sz="2400" spc="585" dirty="0">
                <a:solidFill>
                  <a:srgbClr val="04607A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4607A"/>
                </a:solidFill>
                <a:latin typeface="Calibri"/>
                <a:cs typeface="Calibri"/>
              </a:rPr>
              <a:t>=</a:t>
            </a:r>
            <a:r>
              <a:rPr sz="2400" spc="580" dirty="0">
                <a:solidFill>
                  <a:srgbClr val="04607A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4607A"/>
                </a:solidFill>
                <a:latin typeface="Calibri"/>
                <a:cs typeface="Calibri"/>
              </a:rPr>
              <a:t>1000</a:t>
            </a:r>
            <a:r>
              <a:rPr sz="2400" spc="585" dirty="0">
                <a:solidFill>
                  <a:srgbClr val="04607A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4607A"/>
                </a:solidFill>
                <a:latin typeface="Calibri"/>
                <a:cs typeface="Calibri"/>
              </a:rPr>
              <a:t>diketahui</a:t>
            </a:r>
            <a:r>
              <a:rPr sz="2400" spc="585" dirty="0">
                <a:solidFill>
                  <a:srgbClr val="04607A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4607A"/>
                </a:solidFill>
                <a:latin typeface="Calibri"/>
                <a:cs typeface="Calibri"/>
              </a:rPr>
              <a:t>bahwa</a:t>
            </a:r>
            <a:r>
              <a:rPr sz="2400" spc="580" dirty="0">
                <a:solidFill>
                  <a:srgbClr val="04607A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4607A"/>
                </a:solidFill>
                <a:latin typeface="Calibri"/>
                <a:cs typeface="Calibri"/>
              </a:rPr>
              <a:t>25</a:t>
            </a:r>
            <a:r>
              <a:rPr sz="2400" spc="575" dirty="0">
                <a:solidFill>
                  <a:srgbClr val="04607A"/>
                </a:solidFill>
                <a:latin typeface="Calibri"/>
                <a:cs typeface="Calibri"/>
              </a:rPr>
              <a:t> </a:t>
            </a:r>
            <a:r>
              <a:rPr sz="2400" spc="-50" dirty="0">
                <a:solidFill>
                  <a:srgbClr val="04607A"/>
                </a:solidFill>
                <a:latin typeface="Calibri"/>
                <a:cs typeface="Calibri"/>
              </a:rPr>
              <a:t>% </a:t>
            </a:r>
            <a:r>
              <a:rPr sz="2400" dirty="0">
                <a:solidFill>
                  <a:srgbClr val="04607A"/>
                </a:solidFill>
                <a:latin typeface="Calibri"/>
                <a:cs typeface="Calibri"/>
              </a:rPr>
              <a:t>berpendidikan</a:t>
            </a:r>
            <a:r>
              <a:rPr sz="2400" spc="434" dirty="0">
                <a:solidFill>
                  <a:srgbClr val="04607A"/>
                </a:solidFill>
                <a:latin typeface="Calibri"/>
                <a:cs typeface="Calibri"/>
              </a:rPr>
              <a:t>  </a:t>
            </a:r>
            <a:r>
              <a:rPr sz="2400" dirty="0">
                <a:solidFill>
                  <a:srgbClr val="04607A"/>
                </a:solidFill>
                <a:latin typeface="Calibri"/>
                <a:cs typeface="Calibri"/>
              </a:rPr>
              <a:t>SLTA,</a:t>
            </a:r>
            <a:r>
              <a:rPr sz="2400" spc="440" dirty="0">
                <a:solidFill>
                  <a:srgbClr val="04607A"/>
                </a:solidFill>
                <a:latin typeface="Calibri"/>
                <a:cs typeface="Calibri"/>
              </a:rPr>
              <a:t>  </a:t>
            </a:r>
            <a:r>
              <a:rPr sz="2400" dirty="0">
                <a:solidFill>
                  <a:srgbClr val="04607A"/>
                </a:solidFill>
                <a:latin typeface="Calibri"/>
                <a:cs typeface="Calibri"/>
              </a:rPr>
              <a:t>15</a:t>
            </a:r>
            <a:r>
              <a:rPr sz="2400" spc="434" dirty="0">
                <a:solidFill>
                  <a:srgbClr val="04607A"/>
                </a:solidFill>
                <a:latin typeface="Calibri"/>
                <a:cs typeface="Calibri"/>
              </a:rPr>
              <a:t>  </a:t>
            </a:r>
            <a:r>
              <a:rPr sz="2400" dirty="0">
                <a:solidFill>
                  <a:srgbClr val="04607A"/>
                </a:solidFill>
                <a:latin typeface="Calibri"/>
                <a:cs typeface="Calibri"/>
              </a:rPr>
              <a:t>%</a:t>
            </a:r>
            <a:r>
              <a:rPr sz="2400" spc="434" dirty="0">
                <a:solidFill>
                  <a:srgbClr val="04607A"/>
                </a:solidFill>
                <a:latin typeface="Calibri"/>
                <a:cs typeface="Calibri"/>
              </a:rPr>
              <a:t>  </a:t>
            </a:r>
            <a:r>
              <a:rPr sz="2400" dirty="0">
                <a:solidFill>
                  <a:srgbClr val="04607A"/>
                </a:solidFill>
                <a:latin typeface="Calibri"/>
                <a:cs typeface="Calibri"/>
              </a:rPr>
              <a:t>berpendidikan</a:t>
            </a:r>
            <a:r>
              <a:rPr sz="2400" spc="440" dirty="0">
                <a:solidFill>
                  <a:srgbClr val="04607A"/>
                </a:solidFill>
                <a:latin typeface="Calibri"/>
                <a:cs typeface="Calibri"/>
              </a:rPr>
              <a:t>  </a:t>
            </a:r>
            <a:r>
              <a:rPr sz="2400" dirty="0">
                <a:solidFill>
                  <a:srgbClr val="04607A"/>
                </a:solidFill>
                <a:latin typeface="Calibri"/>
                <a:cs typeface="Calibri"/>
              </a:rPr>
              <a:t>Diploma.</a:t>
            </a:r>
            <a:r>
              <a:rPr sz="2400" spc="430" dirty="0">
                <a:solidFill>
                  <a:srgbClr val="04607A"/>
                </a:solidFill>
                <a:latin typeface="Calibri"/>
                <a:cs typeface="Calibri"/>
              </a:rPr>
              <a:t>  </a:t>
            </a:r>
            <a:r>
              <a:rPr sz="2400" dirty="0">
                <a:solidFill>
                  <a:srgbClr val="04607A"/>
                </a:solidFill>
                <a:latin typeface="Calibri"/>
                <a:cs typeface="Calibri"/>
              </a:rPr>
              <a:t>40</a:t>
            </a:r>
            <a:r>
              <a:rPr sz="2400" spc="434" dirty="0">
                <a:solidFill>
                  <a:srgbClr val="04607A"/>
                </a:solidFill>
                <a:latin typeface="Calibri"/>
                <a:cs typeface="Calibri"/>
              </a:rPr>
              <a:t>  </a:t>
            </a:r>
            <a:r>
              <a:rPr sz="2400" spc="-50" dirty="0">
                <a:solidFill>
                  <a:srgbClr val="04607A"/>
                </a:solidFill>
                <a:latin typeface="Calibri"/>
                <a:cs typeface="Calibri"/>
              </a:rPr>
              <a:t>% </a:t>
            </a:r>
            <a:r>
              <a:rPr sz="2400" spc="-10" dirty="0">
                <a:solidFill>
                  <a:srgbClr val="04607A"/>
                </a:solidFill>
                <a:latin typeface="Calibri"/>
                <a:cs typeface="Calibri"/>
              </a:rPr>
              <a:t>berpendidikan</a:t>
            </a:r>
            <a:r>
              <a:rPr sz="2400" dirty="0">
                <a:solidFill>
                  <a:srgbClr val="04607A"/>
                </a:solidFill>
                <a:latin typeface="Calibri"/>
                <a:cs typeface="Calibri"/>
              </a:rPr>
              <a:t> S1,</a:t>
            </a:r>
            <a:r>
              <a:rPr sz="2400" spc="-5" dirty="0">
                <a:solidFill>
                  <a:srgbClr val="04607A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4607A"/>
                </a:solidFill>
                <a:latin typeface="Calibri"/>
                <a:cs typeface="Calibri"/>
              </a:rPr>
              <a:t>dan</a:t>
            </a:r>
            <a:r>
              <a:rPr sz="2400" spc="-5" dirty="0">
                <a:solidFill>
                  <a:srgbClr val="04607A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4607A"/>
                </a:solidFill>
                <a:latin typeface="Calibri"/>
                <a:cs typeface="Calibri"/>
              </a:rPr>
              <a:t>20</a:t>
            </a:r>
            <a:r>
              <a:rPr sz="2400" spc="-5" dirty="0">
                <a:solidFill>
                  <a:srgbClr val="04607A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4607A"/>
                </a:solidFill>
                <a:latin typeface="Calibri"/>
                <a:cs typeface="Calibri"/>
              </a:rPr>
              <a:t>%</a:t>
            </a:r>
            <a:r>
              <a:rPr sz="2400" spc="-5" dirty="0">
                <a:solidFill>
                  <a:srgbClr val="04607A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4607A"/>
                </a:solidFill>
                <a:latin typeface="Calibri"/>
                <a:cs typeface="Calibri"/>
              </a:rPr>
              <a:t>berpendidikan </a:t>
            </a:r>
            <a:r>
              <a:rPr sz="2400" dirty="0">
                <a:solidFill>
                  <a:srgbClr val="04607A"/>
                </a:solidFill>
                <a:latin typeface="Calibri"/>
                <a:cs typeface="Calibri"/>
              </a:rPr>
              <a:t>S2</a:t>
            </a:r>
            <a:r>
              <a:rPr sz="2400" spc="-5" dirty="0">
                <a:solidFill>
                  <a:srgbClr val="04607A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4607A"/>
                </a:solidFill>
                <a:latin typeface="Calibri"/>
                <a:cs typeface="Calibri"/>
              </a:rPr>
              <a:t>dan S3</a:t>
            </a:r>
            <a:r>
              <a:rPr sz="2400" spc="-10" dirty="0">
                <a:solidFill>
                  <a:srgbClr val="04607A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4607A"/>
                </a:solidFill>
                <a:latin typeface="Calibri"/>
                <a:cs typeface="Calibri"/>
              </a:rPr>
              <a:t>akan</a:t>
            </a:r>
            <a:r>
              <a:rPr sz="2400" spc="-10" dirty="0">
                <a:solidFill>
                  <a:srgbClr val="04607A"/>
                </a:solidFill>
                <a:latin typeface="Calibri"/>
                <a:cs typeface="Calibri"/>
              </a:rPr>
              <a:t> diambil </a:t>
            </a:r>
            <a:r>
              <a:rPr sz="2400" dirty="0">
                <a:solidFill>
                  <a:srgbClr val="04607A"/>
                </a:solidFill>
                <a:latin typeface="Calibri"/>
                <a:cs typeface="Calibri"/>
              </a:rPr>
              <a:t>sampel</a:t>
            </a:r>
            <a:r>
              <a:rPr sz="2400" spc="-40" dirty="0">
                <a:solidFill>
                  <a:srgbClr val="04607A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4607A"/>
                </a:solidFill>
                <a:latin typeface="Calibri"/>
                <a:cs typeface="Calibri"/>
              </a:rPr>
              <a:t>menggunakan</a:t>
            </a:r>
            <a:r>
              <a:rPr sz="2400" spc="-25" dirty="0">
                <a:solidFill>
                  <a:srgbClr val="04607A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4607A"/>
                </a:solidFill>
                <a:latin typeface="Calibri"/>
                <a:cs typeface="Calibri"/>
              </a:rPr>
              <a:t>rumus</a:t>
            </a:r>
            <a:r>
              <a:rPr sz="2400" spc="-30" dirty="0">
                <a:solidFill>
                  <a:srgbClr val="04607A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4607A"/>
                </a:solidFill>
                <a:latin typeface="Calibri"/>
                <a:cs typeface="Calibri"/>
              </a:rPr>
              <a:t>Slovin</a:t>
            </a:r>
            <a:r>
              <a:rPr sz="2400" spc="-30" dirty="0">
                <a:solidFill>
                  <a:srgbClr val="04607A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4607A"/>
                </a:solidFill>
                <a:latin typeface="Calibri"/>
                <a:cs typeface="Calibri"/>
              </a:rPr>
              <a:t>pada</a:t>
            </a:r>
            <a:r>
              <a:rPr sz="2400" spc="-20" dirty="0">
                <a:solidFill>
                  <a:srgbClr val="04607A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4607A"/>
                </a:solidFill>
                <a:latin typeface="Calibri"/>
                <a:cs typeface="Calibri"/>
              </a:rPr>
              <a:t>taraf</a:t>
            </a:r>
            <a:r>
              <a:rPr sz="2400" spc="-30" dirty="0">
                <a:solidFill>
                  <a:srgbClr val="04607A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4607A"/>
                </a:solidFill>
                <a:latin typeface="Calibri"/>
                <a:cs typeface="Calibri"/>
              </a:rPr>
              <a:t>signifikansi</a:t>
            </a:r>
            <a:r>
              <a:rPr sz="2400" spc="-35" dirty="0">
                <a:solidFill>
                  <a:srgbClr val="04607A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4607A"/>
                </a:solidFill>
                <a:latin typeface="Calibri"/>
                <a:cs typeface="Calibri"/>
              </a:rPr>
              <a:t>α</a:t>
            </a:r>
            <a:r>
              <a:rPr sz="2400" spc="-25" dirty="0">
                <a:solidFill>
                  <a:srgbClr val="04607A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4607A"/>
                </a:solidFill>
                <a:latin typeface="Calibri"/>
                <a:cs typeface="Calibri"/>
              </a:rPr>
              <a:t>=</a:t>
            </a:r>
            <a:r>
              <a:rPr sz="2400" spc="-30" dirty="0">
                <a:solidFill>
                  <a:srgbClr val="04607A"/>
                </a:solidFill>
                <a:latin typeface="Calibri"/>
                <a:cs typeface="Calibri"/>
              </a:rPr>
              <a:t> </a:t>
            </a:r>
            <a:r>
              <a:rPr sz="2400" spc="-20" dirty="0">
                <a:solidFill>
                  <a:srgbClr val="04607A"/>
                </a:solidFill>
                <a:latin typeface="Calibri"/>
                <a:cs typeface="Calibri"/>
              </a:rPr>
              <a:t>0,05 </a:t>
            </a:r>
            <a:r>
              <a:rPr sz="2400" dirty="0">
                <a:solidFill>
                  <a:srgbClr val="04607A"/>
                </a:solidFill>
                <a:latin typeface="Calibri"/>
                <a:cs typeface="Calibri"/>
              </a:rPr>
              <a:t>maka</a:t>
            </a:r>
            <a:r>
              <a:rPr sz="2400" spc="415" dirty="0">
                <a:solidFill>
                  <a:srgbClr val="04607A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4607A"/>
                </a:solidFill>
                <a:latin typeface="Calibri"/>
                <a:cs typeface="Calibri"/>
              </a:rPr>
              <a:t>secara</a:t>
            </a:r>
            <a:r>
              <a:rPr sz="2400" spc="425" dirty="0">
                <a:solidFill>
                  <a:srgbClr val="04607A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4607A"/>
                </a:solidFill>
                <a:latin typeface="Calibri"/>
                <a:cs typeface="Calibri"/>
              </a:rPr>
              <a:t>proporsional,</a:t>
            </a:r>
            <a:r>
              <a:rPr sz="2400" spc="420" dirty="0">
                <a:solidFill>
                  <a:srgbClr val="04607A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4607A"/>
                </a:solidFill>
                <a:latin typeface="Calibri"/>
                <a:cs typeface="Calibri"/>
              </a:rPr>
              <a:t>ukuran</a:t>
            </a:r>
            <a:r>
              <a:rPr sz="2400" spc="415" dirty="0">
                <a:solidFill>
                  <a:srgbClr val="04607A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4607A"/>
                </a:solidFill>
                <a:latin typeface="Calibri"/>
                <a:cs typeface="Calibri"/>
              </a:rPr>
              <a:t>sampel</a:t>
            </a:r>
            <a:r>
              <a:rPr sz="2400" spc="415" dirty="0">
                <a:solidFill>
                  <a:srgbClr val="04607A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4607A"/>
                </a:solidFill>
                <a:latin typeface="Calibri"/>
                <a:cs typeface="Calibri"/>
              </a:rPr>
              <a:t>untuk</a:t>
            </a:r>
            <a:r>
              <a:rPr sz="2400" spc="415" dirty="0">
                <a:solidFill>
                  <a:srgbClr val="04607A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4607A"/>
                </a:solidFill>
                <a:latin typeface="Calibri"/>
                <a:cs typeface="Calibri"/>
              </a:rPr>
              <a:t>masing-masing </a:t>
            </a:r>
            <a:r>
              <a:rPr sz="2400" dirty="0">
                <a:solidFill>
                  <a:srgbClr val="04607A"/>
                </a:solidFill>
                <a:latin typeface="Calibri"/>
                <a:cs typeface="Calibri"/>
              </a:rPr>
              <a:t>tingkat</a:t>
            </a:r>
            <a:r>
              <a:rPr sz="2400" spc="-110" dirty="0">
                <a:solidFill>
                  <a:srgbClr val="04607A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4607A"/>
                </a:solidFill>
                <a:latin typeface="Calibri"/>
                <a:cs typeface="Calibri"/>
              </a:rPr>
              <a:t>pendidikan</a:t>
            </a:r>
            <a:r>
              <a:rPr sz="2400" spc="-80" dirty="0">
                <a:solidFill>
                  <a:srgbClr val="04607A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4607A"/>
                </a:solidFill>
                <a:latin typeface="Calibri"/>
                <a:cs typeface="Calibri"/>
              </a:rPr>
              <a:t>adalah</a:t>
            </a:r>
            <a:r>
              <a:rPr sz="2400" spc="-85" dirty="0">
                <a:solidFill>
                  <a:srgbClr val="04607A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4607A"/>
                </a:solidFill>
                <a:latin typeface="Calibri"/>
                <a:cs typeface="Calibri"/>
              </a:rPr>
              <a:t>sebagai</a:t>
            </a:r>
            <a:r>
              <a:rPr sz="2400" spc="-85" dirty="0">
                <a:solidFill>
                  <a:srgbClr val="04607A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4607A"/>
                </a:solidFill>
                <a:latin typeface="Calibri"/>
                <a:cs typeface="Calibri"/>
              </a:rPr>
              <a:t>berikut</a:t>
            </a:r>
            <a:endParaRPr sz="24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27050" y="3194050"/>
          <a:ext cx="8229600" cy="25939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2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2120"/>
                        </a:lnSpc>
                        <a:spcBef>
                          <a:spcPts val="700"/>
                        </a:spcBef>
                      </a:pPr>
                      <a:r>
                        <a:rPr sz="1800" b="1" dirty="0">
                          <a:latin typeface="Times New Roman"/>
                          <a:cs typeface="Times New Roman"/>
                        </a:rPr>
                        <a:t>Ukuran</a:t>
                      </a:r>
                      <a:r>
                        <a:rPr sz="1800" b="1" spc="-10" dirty="0">
                          <a:latin typeface="Times New Roman"/>
                          <a:cs typeface="Times New Roman"/>
                        </a:rPr>
                        <a:t> Sampel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889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120"/>
                        </a:lnSpc>
                        <a:spcBef>
                          <a:spcPts val="700"/>
                        </a:spcBef>
                      </a:pP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Pendidikan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889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20"/>
                        </a:lnSpc>
                        <a:spcBef>
                          <a:spcPts val="700"/>
                        </a:spcBef>
                      </a:pP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Prosentase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889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2120"/>
                        </a:lnSpc>
                        <a:spcBef>
                          <a:spcPts val="700"/>
                        </a:spcBef>
                      </a:pP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Slovin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889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2120"/>
                        </a:lnSpc>
                        <a:spcBef>
                          <a:spcPts val="700"/>
                        </a:spcBef>
                      </a:pP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Pembulatan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889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</a:tr>
              <a:tr h="370205">
                <a:tc>
                  <a:txBody>
                    <a:bodyPr/>
                    <a:lstStyle/>
                    <a:p>
                      <a:pPr algn="ctr">
                        <a:lnSpc>
                          <a:spcPts val="2115"/>
                        </a:lnSpc>
                        <a:spcBef>
                          <a:spcPts val="705"/>
                        </a:spcBef>
                      </a:pP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SLTA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895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15"/>
                        </a:lnSpc>
                        <a:spcBef>
                          <a:spcPts val="705"/>
                        </a:spcBef>
                      </a:pP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25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895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15"/>
                        </a:lnSpc>
                        <a:spcBef>
                          <a:spcPts val="705"/>
                        </a:spcBef>
                        <a:tabLst>
                          <a:tab pos="1404620" algn="l"/>
                        </a:tabLst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25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% x 286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0" dirty="0">
                          <a:latin typeface="Times New Roman"/>
                          <a:cs typeface="Times New Roman"/>
                        </a:rPr>
                        <a:t>=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71.50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895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15"/>
                        </a:lnSpc>
                        <a:spcBef>
                          <a:spcPts val="705"/>
                        </a:spcBef>
                      </a:pP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72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895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635" algn="ctr">
                        <a:lnSpc>
                          <a:spcPts val="2115"/>
                        </a:lnSpc>
                        <a:spcBef>
                          <a:spcPts val="700"/>
                        </a:spcBef>
                      </a:pP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Diploma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889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15"/>
                        </a:lnSpc>
                        <a:spcBef>
                          <a:spcPts val="700"/>
                        </a:spcBef>
                      </a:pP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15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889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15"/>
                        </a:lnSpc>
                        <a:spcBef>
                          <a:spcPts val="700"/>
                        </a:spcBef>
                        <a:tabLst>
                          <a:tab pos="1403985" algn="l"/>
                        </a:tabLst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15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%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x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286 </a:t>
                      </a:r>
                      <a:r>
                        <a:rPr sz="1800" spc="-50" dirty="0">
                          <a:latin typeface="Times New Roman"/>
                          <a:cs typeface="Times New Roman"/>
                        </a:rPr>
                        <a:t>=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42.90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889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15"/>
                        </a:lnSpc>
                        <a:spcBef>
                          <a:spcPts val="700"/>
                        </a:spcBef>
                      </a:pP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43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889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</a:tr>
              <a:tr h="370205">
                <a:tc>
                  <a:txBody>
                    <a:bodyPr/>
                    <a:lstStyle/>
                    <a:p>
                      <a:pPr algn="ctr">
                        <a:lnSpc>
                          <a:spcPts val="2115"/>
                        </a:lnSpc>
                        <a:spcBef>
                          <a:spcPts val="700"/>
                        </a:spcBef>
                      </a:pP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S1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889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15"/>
                        </a:lnSpc>
                        <a:spcBef>
                          <a:spcPts val="700"/>
                        </a:spcBef>
                      </a:pP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40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889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2115"/>
                        </a:lnSpc>
                        <a:spcBef>
                          <a:spcPts val="700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40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%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x 286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=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114.40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889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2115"/>
                        </a:lnSpc>
                        <a:spcBef>
                          <a:spcPts val="700"/>
                        </a:spcBef>
                      </a:pP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114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889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115"/>
                        </a:lnSpc>
                        <a:spcBef>
                          <a:spcPts val="70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S2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S3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895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15"/>
                        </a:lnSpc>
                        <a:spcBef>
                          <a:spcPts val="705"/>
                        </a:spcBef>
                      </a:pP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20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895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15"/>
                        </a:lnSpc>
                        <a:spcBef>
                          <a:spcPts val="705"/>
                        </a:spcBef>
                        <a:tabLst>
                          <a:tab pos="1403985" algn="l"/>
                        </a:tabLst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20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%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x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286 </a:t>
                      </a:r>
                      <a:r>
                        <a:rPr sz="1800" spc="-50" dirty="0">
                          <a:latin typeface="Times New Roman"/>
                          <a:cs typeface="Times New Roman"/>
                        </a:rPr>
                        <a:t>=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57.20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895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15"/>
                        </a:lnSpc>
                        <a:spcBef>
                          <a:spcPts val="705"/>
                        </a:spcBef>
                      </a:pP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57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895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115"/>
                        </a:lnSpc>
                        <a:spcBef>
                          <a:spcPts val="700"/>
                        </a:spcBef>
                      </a:pP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Jumlah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889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15"/>
                        </a:lnSpc>
                        <a:spcBef>
                          <a:spcPts val="700"/>
                        </a:spcBef>
                      </a:pP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100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889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15"/>
                        </a:lnSpc>
                        <a:spcBef>
                          <a:spcPts val="700"/>
                        </a:spcBef>
                      </a:pP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Jumlah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889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15"/>
                        </a:lnSpc>
                        <a:spcBef>
                          <a:spcPts val="700"/>
                        </a:spcBef>
                      </a:pP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286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889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6786" y="582422"/>
            <a:ext cx="8249920" cy="1245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439035">
              <a:lnSpc>
                <a:spcPct val="100000"/>
              </a:lnSpc>
              <a:spcBef>
                <a:spcPts val="100"/>
              </a:spcBef>
            </a:pPr>
            <a:r>
              <a:rPr b="0" spc="-10" dirty="0">
                <a:latin typeface="Calibri"/>
                <a:cs typeface="Calibri"/>
              </a:rPr>
              <a:t>RUMUS-RUMUS </a:t>
            </a:r>
            <a:r>
              <a:rPr b="0" dirty="0">
                <a:latin typeface="Calibri"/>
                <a:cs typeface="Calibri"/>
              </a:rPr>
              <a:t>PENENTUAN</a:t>
            </a:r>
            <a:r>
              <a:rPr b="0" spc="-114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UKURAN</a:t>
            </a:r>
            <a:r>
              <a:rPr b="0" spc="-9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SAMPEL</a:t>
            </a:r>
            <a:r>
              <a:rPr b="0" spc="-70" dirty="0">
                <a:latin typeface="Calibri"/>
                <a:cs typeface="Calibri"/>
              </a:rPr>
              <a:t> </a:t>
            </a:r>
            <a:r>
              <a:rPr b="0" spc="-45" dirty="0">
                <a:latin typeface="Calibri"/>
                <a:cs typeface="Calibri"/>
              </a:rPr>
              <a:t>LAINNYA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912365"/>
            <a:ext cx="30391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indent="-273685">
              <a:lnSpc>
                <a:spcPct val="100000"/>
              </a:lnSpc>
              <a:spcBef>
                <a:spcPts val="100"/>
              </a:spcBef>
              <a:buClr>
                <a:srgbClr val="0AD0D9"/>
              </a:buClr>
              <a:buSzPct val="93750"/>
              <a:buFont typeface="Segoe UI Symbol"/>
              <a:buChar char="⚫"/>
              <a:tabLst>
                <a:tab pos="286385" algn="l"/>
              </a:tabLst>
            </a:pPr>
            <a:r>
              <a:rPr sz="2400" b="1" dirty="0">
                <a:latin typeface="Constantia"/>
                <a:cs typeface="Constantia"/>
              </a:rPr>
              <a:t>Untuk</a:t>
            </a:r>
            <a:r>
              <a:rPr sz="2400" b="1" spc="-70" dirty="0">
                <a:latin typeface="Constantia"/>
                <a:cs typeface="Constantia"/>
              </a:rPr>
              <a:t> </a:t>
            </a:r>
            <a:r>
              <a:rPr sz="2400" b="1" dirty="0">
                <a:latin typeface="Constantia"/>
                <a:cs typeface="Constantia"/>
              </a:rPr>
              <a:t>Uji</a:t>
            </a:r>
            <a:r>
              <a:rPr sz="2400" b="1" spc="-30" dirty="0">
                <a:latin typeface="Constantia"/>
                <a:cs typeface="Constantia"/>
              </a:rPr>
              <a:t> </a:t>
            </a:r>
            <a:r>
              <a:rPr sz="2400" b="1" spc="-10" dirty="0">
                <a:latin typeface="Constantia"/>
                <a:cs typeface="Constantia"/>
              </a:rPr>
              <a:t>Proporsi</a:t>
            </a:r>
            <a:endParaRPr sz="2400">
              <a:latin typeface="Constantia"/>
              <a:cs typeface="Constant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8640" y="2329942"/>
            <a:ext cx="160655" cy="3733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0"/>
              </a:spcBef>
            </a:pPr>
            <a:r>
              <a:rPr sz="2250" spc="-700" dirty="0">
                <a:solidFill>
                  <a:srgbClr val="0AD0D9"/>
                </a:solidFill>
                <a:latin typeface="Segoe UI Symbol"/>
                <a:cs typeface="Segoe UI Symbol"/>
              </a:rPr>
              <a:t>⚫</a:t>
            </a:r>
            <a:endParaRPr sz="2250">
              <a:latin typeface="Segoe UI Symbol"/>
              <a:cs typeface="Segoe UI Symbo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48640" y="2717038"/>
            <a:ext cx="12496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3685" indent="-273685">
              <a:lnSpc>
                <a:spcPct val="100000"/>
              </a:lnSpc>
              <a:spcBef>
                <a:spcPts val="100"/>
              </a:spcBef>
              <a:buClr>
                <a:srgbClr val="0AD0D9"/>
              </a:buClr>
              <a:buSzPct val="93750"/>
              <a:buFont typeface="Segoe UI Symbol"/>
              <a:buChar char="⚫"/>
              <a:tabLst>
                <a:tab pos="273685" algn="l"/>
              </a:tabLst>
            </a:pPr>
            <a:r>
              <a:rPr sz="2400" spc="-10" dirty="0">
                <a:latin typeface="Constantia"/>
                <a:cs typeface="Constantia"/>
              </a:rPr>
              <a:t>dengan</a:t>
            </a:r>
            <a:endParaRPr sz="2400">
              <a:latin typeface="Constantia"/>
              <a:cs typeface="Constant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5940" y="3082797"/>
            <a:ext cx="7735570" cy="163512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286385" indent="-273685">
              <a:lnSpc>
                <a:spcPct val="100000"/>
              </a:lnSpc>
              <a:spcBef>
                <a:spcPts val="385"/>
              </a:spcBef>
              <a:buClr>
                <a:srgbClr val="0AD0D9"/>
              </a:buClr>
              <a:buSzPct val="93750"/>
              <a:buFont typeface="Segoe UI Symbol"/>
              <a:buChar char="⚫"/>
              <a:tabLst>
                <a:tab pos="286385" algn="l"/>
              </a:tabLst>
            </a:pPr>
            <a:r>
              <a:rPr sz="2400" dirty="0">
                <a:latin typeface="Constantia"/>
                <a:cs typeface="Constantia"/>
              </a:rPr>
              <a:t>n</a:t>
            </a:r>
            <a:r>
              <a:rPr sz="2400" spc="-6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=</a:t>
            </a:r>
            <a:r>
              <a:rPr sz="2400" spc="-60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ukuran</a:t>
            </a:r>
            <a:r>
              <a:rPr sz="2400" spc="-10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sampel</a:t>
            </a:r>
            <a:r>
              <a:rPr sz="2400" spc="-10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yang</a:t>
            </a:r>
            <a:r>
              <a:rPr sz="2400" spc="-85" dirty="0">
                <a:latin typeface="Constantia"/>
                <a:cs typeface="Constantia"/>
              </a:rPr>
              <a:t> </a:t>
            </a:r>
            <a:r>
              <a:rPr sz="2400" spc="-10" dirty="0">
                <a:latin typeface="Constantia"/>
                <a:cs typeface="Constantia"/>
              </a:rPr>
              <a:t>diperlukan</a:t>
            </a:r>
            <a:endParaRPr sz="2400">
              <a:latin typeface="Constantia"/>
              <a:cs typeface="Constantia"/>
            </a:endParaRPr>
          </a:p>
          <a:p>
            <a:pPr marL="286385" indent="-273685">
              <a:lnSpc>
                <a:spcPct val="100000"/>
              </a:lnSpc>
              <a:spcBef>
                <a:spcPts val="290"/>
              </a:spcBef>
              <a:buClr>
                <a:srgbClr val="0AD0D9"/>
              </a:buClr>
              <a:buSzPct val="93750"/>
              <a:buFont typeface="Segoe UI Symbol"/>
              <a:buChar char="⚫"/>
              <a:tabLst>
                <a:tab pos="286385" algn="l"/>
              </a:tabLst>
            </a:pPr>
            <a:r>
              <a:rPr sz="2400" dirty="0">
                <a:latin typeface="Constantia"/>
                <a:cs typeface="Constantia"/>
              </a:rPr>
              <a:t>p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=</a:t>
            </a:r>
            <a:r>
              <a:rPr sz="2400" spc="-55" dirty="0">
                <a:latin typeface="Constantia"/>
                <a:cs typeface="Constantia"/>
              </a:rPr>
              <a:t> </a:t>
            </a:r>
            <a:r>
              <a:rPr sz="2400" spc="-10" dirty="0">
                <a:latin typeface="Constantia"/>
                <a:cs typeface="Constantia"/>
              </a:rPr>
              <a:t>prosentase</a:t>
            </a:r>
            <a:r>
              <a:rPr sz="2400" spc="-60" dirty="0">
                <a:latin typeface="Constantia"/>
                <a:cs typeface="Constantia"/>
              </a:rPr>
              <a:t> </a:t>
            </a:r>
            <a:r>
              <a:rPr sz="2400" spc="-10" dirty="0">
                <a:latin typeface="Constantia"/>
                <a:cs typeface="Constantia"/>
              </a:rPr>
              <a:t>hipotesis</a:t>
            </a:r>
            <a:r>
              <a:rPr sz="2400" spc="-13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yang</a:t>
            </a:r>
            <a:r>
              <a:rPr sz="2400" spc="-80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dinyatakan</a:t>
            </a:r>
            <a:r>
              <a:rPr sz="2400" spc="-114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dalam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spc="-10" dirty="0">
                <a:latin typeface="Constantia"/>
                <a:cs typeface="Constantia"/>
              </a:rPr>
              <a:t>peluang,</a:t>
            </a:r>
            <a:endParaRPr sz="2400">
              <a:latin typeface="Constantia"/>
              <a:cs typeface="Constantia"/>
            </a:endParaRPr>
          </a:p>
          <a:p>
            <a:pPr marL="742950" indent="-730250">
              <a:lnSpc>
                <a:spcPct val="100000"/>
              </a:lnSpc>
              <a:spcBef>
                <a:spcPts val="290"/>
              </a:spcBef>
              <a:buClr>
                <a:srgbClr val="0AD0D9"/>
              </a:buClr>
              <a:buSzPct val="93750"/>
              <a:buFont typeface="Segoe UI Symbol"/>
              <a:buChar char="⚫"/>
              <a:tabLst>
                <a:tab pos="742950" algn="l"/>
              </a:tabLst>
            </a:pPr>
            <a:r>
              <a:rPr sz="2400" spc="-10" dirty="0">
                <a:latin typeface="Constantia"/>
                <a:cs typeface="Constantia"/>
              </a:rPr>
              <a:t>biasanya</a:t>
            </a:r>
            <a:r>
              <a:rPr sz="2400" spc="-90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0,50</a:t>
            </a:r>
            <a:endParaRPr sz="2400">
              <a:latin typeface="Constantia"/>
              <a:cs typeface="Constantia"/>
            </a:endParaRPr>
          </a:p>
          <a:p>
            <a:pPr marL="286385" indent="-273685">
              <a:lnSpc>
                <a:spcPct val="100000"/>
              </a:lnSpc>
              <a:spcBef>
                <a:spcPts val="290"/>
              </a:spcBef>
              <a:buClr>
                <a:srgbClr val="0AD0D9"/>
              </a:buClr>
              <a:buSzPct val="93750"/>
              <a:buFont typeface="Segoe UI Symbol"/>
              <a:buChar char="⚫"/>
              <a:tabLst>
                <a:tab pos="286385" algn="l"/>
              </a:tabLst>
            </a:pPr>
            <a:r>
              <a:rPr sz="2400" dirty="0">
                <a:latin typeface="Constantia"/>
                <a:cs typeface="Constantia"/>
              </a:rPr>
              <a:t>q</a:t>
            </a:r>
            <a:r>
              <a:rPr sz="2400" spc="-6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=</a:t>
            </a:r>
            <a:r>
              <a:rPr sz="2400" spc="-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1-</a:t>
            </a:r>
            <a:r>
              <a:rPr sz="2400" spc="-45" dirty="0">
                <a:latin typeface="Constantia"/>
                <a:cs typeface="Constantia"/>
              </a:rPr>
              <a:t> </a:t>
            </a:r>
            <a:r>
              <a:rPr sz="2400" spc="-60" dirty="0">
                <a:latin typeface="Constantia"/>
                <a:cs typeface="Constantia"/>
              </a:rPr>
              <a:t>p</a:t>
            </a:r>
            <a:endParaRPr sz="2400">
              <a:latin typeface="Constantia"/>
              <a:cs typeface="Constanti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5940" y="5146547"/>
            <a:ext cx="186055" cy="3733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250" spc="-700" dirty="0">
                <a:solidFill>
                  <a:srgbClr val="0AD0D9"/>
                </a:solidFill>
                <a:latin typeface="Segoe UI Symbol"/>
                <a:cs typeface="Segoe UI Symbol"/>
              </a:rPr>
              <a:t>⚫</a:t>
            </a:r>
            <a:endParaRPr sz="2250">
              <a:latin typeface="Segoe UI Symbol"/>
              <a:cs typeface="Segoe UI Symbol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10173" y="5877814"/>
            <a:ext cx="384048" cy="373380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497840" y="5533644"/>
            <a:ext cx="7842884" cy="724535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324485" marR="43180" indent="-274320">
              <a:lnSpc>
                <a:spcPts val="2620"/>
              </a:lnSpc>
              <a:spcBef>
                <a:spcPts val="400"/>
              </a:spcBef>
              <a:buClr>
                <a:srgbClr val="0AD0D9"/>
              </a:buClr>
              <a:buSzPct val="93750"/>
              <a:buFont typeface="Segoe UI Symbol"/>
              <a:buChar char="⚫"/>
              <a:tabLst>
                <a:tab pos="324485" algn="l"/>
                <a:tab pos="5476875" algn="l"/>
              </a:tabLst>
            </a:pPr>
            <a:r>
              <a:rPr sz="2400" spc="-20" dirty="0">
                <a:latin typeface="Constantia"/>
                <a:cs typeface="Constantia"/>
              </a:rPr>
              <a:t>perbedaan</a:t>
            </a:r>
            <a:r>
              <a:rPr sz="2400" spc="-120" dirty="0">
                <a:latin typeface="Constantia"/>
                <a:cs typeface="Constantia"/>
              </a:rPr>
              <a:t> </a:t>
            </a:r>
            <a:r>
              <a:rPr sz="2400" spc="-25" dirty="0">
                <a:latin typeface="Constantia"/>
                <a:cs typeface="Constantia"/>
              </a:rPr>
              <a:t>antara</a:t>
            </a:r>
            <a:r>
              <a:rPr sz="2400" spc="-13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yang</a:t>
            </a:r>
            <a:r>
              <a:rPr sz="2400" spc="-70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ditaksir</a:t>
            </a:r>
            <a:r>
              <a:rPr sz="2400" spc="-12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pada</a:t>
            </a:r>
            <a:r>
              <a:rPr sz="2400" spc="-9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H</a:t>
            </a:r>
            <a:r>
              <a:rPr sz="2400" baseline="-20833" dirty="0">
                <a:latin typeface="Constantia"/>
                <a:cs typeface="Constantia"/>
              </a:rPr>
              <a:t>1</a:t>
            </a:r>
            <a:r>
              <a:rPr sz="2400" spc="202" baseline="-20833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dengan</a:t>
            </a:r>
            <a:r>
              <a:rPr sz="2400" spc="-4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H</a:t>
            </a:r>
            <a:r>
              <a:rPr sz="2400" baseline="-20833" dirty="0">
                <a:latin typeface="Constantia"/>
                <a:cs typeface="Constantia"/>
              </a:rPr>
              <a:t>0</a:t>
            </a:r>
            <a:r>
              <a:rPr sz="2400" spc="195" baseline="-20833" dirty="0">
                <a:latin typeface="Constantia"/>
                <a:cs typeface="Constantia"/>
              </a:rPr>
              <a:t> </a:t>
            </a:r>
            <a:r>
              <a:rPr sz="2400" spc="-10" dirty="0">
                <a:latin typeface="Constantia"/>
                <a:cs typeface="Constantia"/>
              </a:rPr>
              <a:t>dibagi </a:t>
            </a:r>
            <a:r>
              <a:rPr sz="2400" dirty="0">
                <a:latin typeface="Constantia"/>
                <a:cs typeface="Constantia"/>
              </a:rPr>
              <a:t>dengan</a:t>
            </a:r>
            <a:r>
              <a:rPr sz="2400" spc="-8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nilai</a:t>
            </a:r>
            <a:r>
              <a:rPr sz="2400" spc="-8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z</a:t>
            </a:r>
            <a:r>
              <a:rPr sz="2400" spc="-114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pada</a:t>
            </a:r>
            <a:r>
              <a:rPr sz="2400" spc="-13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taraf</a:t>
            </a:r>
            <a:r>
              <a:rPr sz="2400" spc="-40" dirty="0">
                <a:latin typeface="Constantia"/>
                <a:cs typeface="Constantia"/>
              </a:rPr>
              <a:t> </a:t>
            </a:r>
            <a:r>
              <a:rPr sz="2400" spc="-10" dirty="0">
                <a:latin typeface="Constantia"/>
                <a:cs typeface="Constantia"/>
              </a:rPr>
              <a:t>signifikansi</a:t>
            </a:r>
            <a:r>
              <a:rPr sz="2400" dirty="0">
                <a:latin typeface="Constantia"/>
                <a:cs typeface="Constantia"/>
              </a:rPr>
              <a:t>	</a:t>
            </a:r>
            <a:r>
              <a:rPr sz="2400" spc="-10" dirty="0">
                <a:latin typeface="Constantia"/>
                <a:cs typeface="Constantia"/>
              </a:rPr>
              <a:t>tertentu.</a:t>
            </a:r>
            <a:endParaRPr sz="2400">
              <a:latin typeface="Constantia"/>
              <a:cs typeface="Constantia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811723" y="2535888"/>
            <a:ext cx="343535" cy="0"/>
          </a:xfrm>
          <a:custGeom>
            <a:avLst/>
            <a:gdLst/>
            <a:ahLst/>
            <a:cxnLst/>
            <a:rect l="l" t="t" r="r" b="b"/>
            <a:pathLst>
              <a:path w="343535">
                <a:moveTo>
                  <a:pt x="0" y="0"/>
                </a:moveTo>
                <a:lnTo>
                  <a:pt x="343253" y="0"/>
                </a:lnTo>
              </a:path>
            </a:pathLst>
          </a:custGeom>
          <a:ln w="1228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178707" y="2289184"/>
            <a:ext cx="104139" cy="4006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450" spc="-50" dirty="0">
                <a:latin typeface="Times New Roman"/>
                <a:cs typeface="Times New Roman"/>
              </a:rPr>
              <a:t>,</a:t>
            </a:r>
            <a:endParaRPr sz="245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823084" y="2536700"/>
            <a:ext cx="194945" cy="4006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450" spc="-50" dirty="0">
                <a:latin typeface="Times New Roman"/>
                <a:cs typeface="Times New Roman"/>
              </a:rPr>
              <a:t>σ</a:t>
            </a:r>
            <a:endParaRPr sz="24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819998" y="2088952"/>
            <a:ext cx="340360" cy="4006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450" spc="-25" dirty="0">
                <a:latin typeface="Times New Roman"/>
                <a:cs typeface="Times New Roman"/>
              </a:rPr>
              <a:t>pq</a:t>
            </a:r>
            <a:endParaRPr sz="245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300185" y="2289184"/>
            <a:ext cx="182880" cy="4006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450" spc="-50" dirty="0">
                <a:latin typeface="Times New Roman"/>
                <a:cs typeface="Times New Roman"/>
              </a:rPr>
              <a:t>n</a:t>
            </a:r>
            <a:endParaRPr sz="24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001523" y="2526880"/>
            <a:ext cx="117475" cy="4629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-50" dirty="0">
                <a:latin typeface="Times New Roman"/>
                <a:cs typeface="Times New Roman"/>
              </a:rPr>
              <a:t>2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400" spc="-50" dirty="0">
                <a:latin typeface="Times New Roman"/>
                <a:cs typeface="Times New Roman"/>
              </a:rPr>
              <a:t>p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16" name="object 1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555506" y="2300062"/>
            <a:ext cx="360540" cy="383242"/>
          </a:xfrm>
          <a:prstGeom prst="rect">
            <a:avLst/>
          </a:prstGeom>
        </p:spPr>
      </p:pic>
      <p:grpSp>
        <p:nvGrpSpPr>
          <p:cNvPr id="17" name="object 17"/>
          <p:cNvGrpSpPr/>
          <p:nvPr/>
        </p:nvGrpSpPr>
        <p:grpSpPr>
          <a:xfrm>
            <a:off x="1699763" y="5289475"/>
            <a:ext cx="379730" cy="185420"/>
            <a:chOff x="1699763" y="5289475"/>
            <a:chExt cx="379730" cy="185420"/>
          </a:xfrm>
        </p:grpSpPr>
        <p:sp>
          <p:nvSpPr>
            <p:cNvPr id="18" name="object 18"/>
            <p:cNvSpPr/>
            <p:nvPr/>
          </p:nvSpPr>
          <p:spPr>
            <a:xfrm>
              <a:off x="1799357" y="5403214"/>
              <a:ext cx="72390" cy="0"/>
            </a:xfrm>
            <a:custGeom>
              <a:avLst/>
              <a:gdLst/>
              <a:ahLst/>
              <a:cxnLst/>
              <a:rect l="l" t="t" r="r" b="b"/>
              <a:pathLst>
                <a:path w="72389">
                  <a:moveTo>
                    <a:pt x="0" y="0"/>
                  </a:moveTo>
                  <a:lnTo>
                    <a:pt x="71977" y="0"/>
                  </a:lnTo>
                </a:path>
              </a:pathLst>
            </a:custGeom>
            <a:ln w="519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88015" y="5289475"/>
              <a:ext cx="190877" cy="184891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99763" y="5289475"/>
              <a:ext cx="153328" cy="184891"/>
            </a:xfrm>
            <a:prstGeom prst="rect">
              <a:avLst/>
            </a:prstGeom>
          </p:spPr>
        </p:pic>
      </p:grpSp>
      <p:grpSp>
        <p:nvGrpSpPr>
          <p:cNvPr id="21" name="object 21"/>
          <p:cNvGrpSpPr/>
          <p:nvPr/>
        </p:nvGrpSpPr>
        <p:grpSpPr>
          <a:xfrm>
            <a:off x="873662" y="4724413"/>
            <a:ext cx="1208405" cy="467359"/>
            <a:chOff x="873662" y="4724413"/>
            <a:chExt cx="1208405" cy="467359"/>
          </a:xfrm>
        </p:grpSpPr>
        <p:sp>
          <p:nvSpPr>
            <p:cNvPr id="22" name="object 22"/>
            <p:cNvSpPr/>
            <p:nvPr/>
          </p:nvSpPr>
          <p:spPr>
            <a:xfrm>
              <a:off x="1435338" y="5069784"/>
              <a:ext cx="647065" cy="0"/>
            </a:xfrm>
            <a:custGeom>
              <a:avLst/>
              <a:gdLst/>
              <a:ahLst/>
              <a:cxnLst/>
              <a:rect l="l" t="t" r="r" b="b"/>
              <a:pathLst>
                <a:path w="647064">
                  <a:moveTo>
                    <a:pt x="0" y="0"/>
                  </a:moveTo>
                  <a:lnTo>
                    <a:pt x="646692" y="0"/>
                  </a:lnTo>
                </a:path>
              </a:pathLst>
            </a:custGeom>
            <a:ln w="109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743043" y="4724413"/>
              <a:ext cx="306665" cy="301215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73662" y="4873997"/>
              <a:ext cx="647217" cy="317320"/>
            </a:xfrm>
            <a:prstGeom prst="rect">
              <a:avLst/>
            </a:prstGeom>
          </p:spPr>
        </p:pic>
      </p:grpSp>
      <p:sp>
        <p:nvSpPr>
          <p:cNvPr id="25" name="object 25"/>
          <p:cNvSpPr txBox="1"/>
          <p:nvPr/>
        </p:nvSpPr>
        <p:spPr>
          <a:xfrm>
            <a:off x="1796046" y="5232939"/>
            <a:ext cx="81280" cy="319405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sz="850" spc="-50" dirty="0">
                <a:latin typeface="Times New Roman"/>
                <a:cs typeface="Times New Roman"/>
              </a:rPr>
              <a:t>1</a:t>
            </a:r>
            <a:endParaRPr sz="850">
              <a:latin typeface="Times New Roman"/>
              <a:cs typeface="Times New Roman"/>
            </a:endParaRPr>
          </a:p>
          <a:p>
            <a:pPr marL="13970">
              <a:lnSpc>
                <a:spcPct val="100000"/>
              </a:lnSpc>
              <a:spcBef>
                <a:spcPts val="140"/>
              </a:spcBef>
            </a:pPr>
            <a:r>
              <a:rPr sz="850" spc="-50" dirty="0">
                <a:latin typeface="Times New Roman"/>
                <a:cs typeface="Times New Roman"/>
              </a:rPr>
              <a:t>2</a:t>
            </a:r>
            <a:endParaRPr sz="85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611441" y="5277294"/>
            <a:ext cx="101600" cy="2070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200" spc="-50" dirty="0">
                <a:latin typeface="Times New Roman"/>
                <a:cs typeface="Times New Roman"/>
              </a:rPr>
              <a:t>1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026285" y="4854535"/>
            <a:ext cx="101600" cy="3879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ts val="1430"/>
              </a:lnSpc>
              <a:spcBef>
                <a:spcPts val="90"/>
              </a:spcBef>
            </a:pPr>
            <a:r>
              <a:rPr sz="1200" spc="-50" dirty="0">
                <a:latin typeface="Times New Roman"/>
                <a:cs typeface="Times New Roman"/>
              </a:rPr>
              <a:t>2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30"/>
              </a:lnSpc>
            </a:pPr>
            <a:r>
              <a:rPr sz="1200" spc="-50" dirty="0">
                <a:latin typeface="Times New Roman"/>
                <a:cs typeface="Times New Roman"/>
              </a:rPr>
              <a:t>p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499300" y="5067997"/>
            <a:ext cx="140970" cy="3359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000" spc="-50" dirty="0">
                <a:latin typeface="Times New Roman"/>
                <a:cs typeface="Times New Roman"/>
              </a:rPr>
              <a:t>z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402278" y="4697171"/>
            <a:ext cx="704850" cy="3359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35"/>
              </a:spcBef>
              <a:tabLst>
                <a:tab pos="535940" algn="l"/>
              </a:tabLst>
            </a:pPr>
            <a:r>
              <a:rPr sz="2000" spc="-25" dirty="0">
                <a:latin typeface="Times New Roman"/>
                <a:cs typeface="Times New Roman"/>
              </a:rPr>
              <a:t>p</a:t>
            </a:r>
            <a:r>
              <a:rPr sz="1800" spc="-37" baseline="-23148" dirty="0">
                <a:latin typeface="Times New Roman"/>
                <a:cs typeface="Times New Roman"/>
              </a:rPr>
              <a:t>0</a:t>
            </a:r>
            <a:r>
              <a:rPr sz="1800" baseline="-23148" dirty="0">
                <a:latin typeface="Times New Roman"/>
                <a:cs typeface="Times New Roman"/>
              </a:rPr>
              <a:t>	</a:t>
            </a:r>
            <a:r>
              <a:rPr sz="2000" spc="-50" dirty="0">
                <a:latin typeface="Times New Roman"/>
                <a:cs typeface="Times New Roman"/>
              </a:rPr>
              <a:t>p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/>
              <a:t>RUMUS</a:t>
            </a:r>
            <a:r>
              <a:rPr spc="-95" dirty="0"/>
              <a:t> </a:t>
            </a:r>
            <a:r>
              <a:rPr dirty="0"/>
              <a:t>PENENTUAN</a:t>
            </a:r>
            <a:r>
              <a:rPr spc="-80" dirty="0"/>
              <a:t> </a:t>
            </a:r>
            <a:r>
              <a:rPr dirty="0"/>
              <a:t>SAMPEL</a:t>
            </a:r>
            <a:r>
              <a:rPr spc="-105" dirty="0"/>
              <a:t> </a:t>
            </a:r>
            <a:r>
              <a:rPr spc="-10" dirty="0"/>
              <a:t>Untuk</a:t>
            </a:r>
          </a:p>
          <a:p>
            <a:pPr algn="ctr">
              <a:lnSpc>
                <a:spcPct val="100000"/>
              </a:lnSpc>
            </a:pPr>
            <a:r>
              <a:rPr dirty="0"/>
              <a:t>Uji</a:t>
            </a:r>
            <a:r>
              <a:rPr spc="-55" dirty="0"/>
              <a:t> </a:t>
            </a:r>
            <a:r>
              <a:rPr dirty="0"/>
              <a:t>Perbedaan</a:t>
            </a:r>
            <a:r>
              <a:rPr spc="-70" dirty="0"/>
              <a:t> </a:t>
            </a:r>
            <a:r>
              <a:rPr spc="-25" dirty="0"/>
              <a:t>Rata-</a:t>
            </a:r>
            <a:r>
              <a:rPr spc="-20" dirty="0"/>
              <a:t>Rata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22960" y="3864609"/>
            <a:ext cx="397764" cy="404113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43810" y="4736338"/>
            <a:ext cx="416051" cy="40386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535940" y="2819603"/>
            <a:ext cx="7883525" cy="3195955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287020" indent="-274955">
              <a:lnSpc>
                <a:spcPct val="100000"/>
              </a:lnSpc>
              <a:spcBef>
                <a:spcPts val="725"/>
              </a:spcBef>
              <a:buClr>
                <a:srgbClr val="0AD0D9"/>
              </a:buClr>
              <a:buSzPct val="94230"/>
              <a:buFont typeface="Segoe UI Symbol"/>
              <a:buChar char="⚫"/>
              <a:tabLst>
                <a:tab pos="287020" algn="l"/>
              </a:tabLst>
            </a:pPr>
            <a:r>
              <a:rPr sz="2600" spc="-10" dirty="0">
                <a:latin typeface="Constantia"/>
                <a:cs typeface="Constantia"/>
              </a:rPr>
              <a:t>dengan</a:t>
            </a:r>
            <a:endParaRPr sz="2600">
              <a:latin typeface="Constantia"/>
              <a:cs typeface="Constantia"/>
            </a:endParaRPr>
          </a:p>
          <a:p>
            <a:pPr marL="287020" indent="-274955">
              <a:lnSpc>
                <a:spcPct val="100000"/>
              </a:lnSpc>
              <a:spcBef>
                <a:spcPts val="620"/>
              </a:spcBef>
              <a:buClr>
                <a:srgbClr val="0AD0D9"/>
              </a:buClr>
              <a:buSzPct val="94230"/>
              <a:buFont typeface="Segoe UI Symbol"/>
              <a:buChar char="⚫"/>
              <a:tabLst>
                <a:tab pos="287020" algn="l"/>
              </a:tabLst>
            </a:pPr>
            <a:r>
              <a:rPr sz="2600" dirty="0">
                <a:latin typeface="Constantia"/>
                <a:cs typeface="Constantia"/>
              </a:rPr>
              <a:t>n</a:t>
            </a:r>
            <a:r>
              <a:rPr sz="2600" spc="-8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=</a:t>
            </a:r>
            <a:r>
              <a:rPr sz="2600" spc="-65" dirty="0">
                <a:latin typeface="Constantia"/>
                <a:cs typeface="Constantia"/>
              </a:rPr>
              <a:t> </a:t>
            </a:r>
            <a:r>
              <a:rPr sz="2600" spc="-10" dirty="0">
                <a:latin typeface="Constantia"/>
                <a:cs typeface="Constantia"/>
              </a:rPr>
              <a:t>ukuran</a:t>
            </a:r>
            <a:r>
              <a:rPr sz="2600" spc="-12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sampel</a:t>
            </a:r>
            <a:r>
              <a:rPr sz="2600" spc="-11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yang</a:t>
            </a:r>
            <a:r>
              <a:rPr sz="2600" spc="-85" dirty="0">
                <a:latin typeface="Constantia"/>
                <a:cs typeface="Constantia"/>
              </a:rPr>
              <a:t> </a:t>
            </a:r>
            <a:r>
              <a:rPr sz="2600" spc="-10" dirty="0">
                <a:latin typeface="Constantia"/>
                <a:cs typeface="Constantia"/>
              </a:rPr>
              <a:t>diperlukan</a:t>
            </a:r>
            <a:endParaRPr sz="2600">
              <a:latin typeface="Constantia"/>
              <a:cs typeface="Constantia"/>
            </a:endParaRPr>
          </a:p>
          <a:p>
            <a:pPr marL="12700">
              <a:lnSpc>
                <a:spcPct val="100000"/>
              </a:lnSpc>
              <a:spcBef>
                <a:spcPts val="650"/>
              </a:spcBef>
              <a:tabLst>
                <a:tab pos="567055" algn="l"/>
              </a:tabLst>
            </a:pPr>
            <a:r>
              <a:rPr sz="2450" spc="-755" dirty="0">
                <a:solidFill>
                  <a:srgbClr val="0AD0D9"/>
                </a:solidFill>
                <a:latin typeface="Segoe UI Symbol"/>
                <a:cs typeface="Segoe UI Symbol"/>
              </a:rPr>
              <a:t>⚫</a:t>
            </a:r>
            <a:r>
              <a:rPr sz="2450" dirty="0">
                <a:solidFill>
                  <a:srgbClr val="0AD0D9"/>
                </a:solidFill>
                <a:latin typeface="Segoe UI Symbol"/>
                <a:cs typeface="Segoe UI Symbol"/>
              </a:rPr>
              <a:t>	</a:t>
            </a:r>
            <a:r>
              <a:rPr sz="2600" dirty="0">
                <a:latin typeface="Constantia"/>
                <a:cs typeface="Constantia"/>
              </a:rPr>
              <a:t>=</a:t>
            </a:r>
            <a:r>
              <a:rPr sz="2600" spc="-90" dirty="0">
                <a:latin typeface="Constantia"/>
                <a:cs typeface="Constantia"/>
              </a:rPr>
              <a:t> </a:t>
            </a:r>
            <a:r>
              <a:rPr sz="2600" spc="-10" dirty="0">
                <a:latin typeface="Constantia"/>
                <a:cs typeface="Constantia"/>
              </a:rPr>
              <a:t>simpangan</a:t>
            </a:r>
            <a:r>
              <a:rPr sz="2600" spc="-7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baku</a:t>
            </a:r>
            <a:r>
              <a:rPr sz="2600" spc="-100" dirty="0">
                <a:latin typeface="Constantia"/>
                <a:cs typeface="Constantia"/>
              </a:rPr>
              <a:t> </a:t>
            </a:r>
            <a:r>
              <a:rPr sz="2600" spc="-10" dirty="0">
                <a:latin typeface="Constantia"/>
                <a:cs typeface="Constantia"/>
              </a:rPr>
              <a:t>populasi</a:t>
            </a:r>
            <a:endParaRPr sz="2600">
              <a:latin typeface="Constantia"/>
              <a:cs typeface="Constantia"/>
            </a:endParaRPr>
          </a:p>
          <a:p>
            <a:pPr marL="286385" marR="642620" indent="-274955">
              <a:lnSpc>
                <a:spcPct val="100800"/>
              </a:lnSpc>
              <a:spcBef>
                <a:spcPts val="575"/>
              </a:spcBef>
              <a:buClr>
                <a:srgbClr val="0AD0D9"/>
              </a:buClr>
              <a:buSzPct val="94230"/>
              <a:buFont typeface="Segoe UI Symbol"/>
              <a:buChar char="⚫"/>
              <a:tabLst>
                <a:tab pos="286385" algn="l"/>
                <a:tab pos="2294890" algn="l"/>
              </a:tabLst>
            </a:pPr>
            <a:r>
              <a:rPr sz="2600" dirty="0">
                <a:latin typeface="Constantia"/>
                <a:cs typeface="Constantia"/>
              </a:rPr>
              <a:t>z</a:t>
            </a:r>
            <a:r>
              <a:rPr sz="2600" spc="-9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=</a:t>
            </a:r>
            <a:r>
              <a:rPr sz="2600" spc="-4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nilai</a:t>
            </a:r>
            <a:r>
              <a:rPr sz="2600" spc="-7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z</a:t>
            </a:r>
            <a:r>
              <a:rPr sz="2600" spc="-12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pada</a:t>
            </a:r>
            <a:r>
              <a:rPr sz="2600" spc="-13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tabel</a:t>
            </a:r>
            <a:r>
              <a:rPr sz="2600" spc="-11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distribusi</a:t>
            </a:r>
            <a:r>
              <a:rPr sz="2600" spc="-5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normal</a:t>
            </a:r>
            <a:r>
              <a:rPr sz="2600" spc="-8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pada</a:t>
            </a:r>
            <a:r>
              <a:rPr sz="2600" spc="-130" dirty="0">
                <a:latin typeface="Constantia"/>
                <a:cs typeface="Constantia"/>
              </a:rPr>
              <a:t> </a:t>
            </a:r>
            <a:r>
              <a:rPr sz="2600" spc="-10" dirty="0">
                <a:latin typeface="Constantia"/>
                <a:cs typeface="Constantia"/>
              </a:rPr>
              <a:t>taraf signifikansi</a:t>
            </a:r>
            <a:r>
              <a:rPr sz="2600" dirty="0">
                <a:latin typeface="Constantia"/>
                <a:cs typeface="Constantia"/>
              </a:rPr>
              <a:t>	</a:t>
            </a:r>
            <a:r>
              <a:rPr sz="2600" spc="-10" dirty="0">
                <a:latin typeface="Constantia"/>
                <a:cs typeface="Constantia"/>
              </a:rPr>
              <a:t>tertentu</a:t>
            </a:r>
            <a:endParaRPr sz="2600">
              <a:latin typeface="Constantia"/>
              <a:cs typeface="Constantia"/>
            </a:endParaRPr>
          </a:p>
          <a:p>
            <a:pPr marL="286385" marR="5080" indent="-274955">
              <a:lnSpc>
                <a:spcPct val="100000"/>
              </a:lnSpc>
              <a:spcBef>
                <a:spcPts val="600"/>
              </a:spcBef>
              <a:buClr>
                <a:srgbClr val="0AD0D9"/>
              </a:buClr>
              <a:buSzPct val="94230"/>
              <a:buFont typeface="Segoe UI Symbol"/>
              <a:buChar char="⚫"/>
              <a:tabLst>
                <a:tab pos="286385" algn="l"/>
              </a:tabLst>
            </a:pPr>
            <a:r>
              <a:rPr sz="2600" dirty="0">
                <a:latin typeface="Constantia"/>
                <a:cs typeface="Constantia"/>
              </a:rPr>
              <a:t>b</a:t>
            </a:r>
            <a:r>
              <a:rPr sz="2600" spc="-114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=</a:t>
            </a:r>
            <a:r>
              <a:rPr sz="2600" spc="-55" dirty="0">
                <a:latin typeface="Constantia"/>
                <a:cs typeface="Constantia"/>
              </a:rPr>
              <a:t> </a:t>
            </a:r>
            <a:r>
              <a:rPr sz="2600" spc="-20" dirty="0">
                <a:latin typeface="Constantia"/>
                <a:cs typeface="Constantia"/>
              </a:rPr>
              <a:t>perbedaan</a:t>
            </a:r>
            <a:r>
              <a:rPr sz="2600" spc="-100" dirty="0">
                <a:latin typeface="Constantia"/>
                <a:cs typeface="Constantia"/>
              </a:rPr>
              <a:t> </a:t>
            </a:r>
            <a:r>
              <a:rPr sz="2600" spc="-25" dirty="0">
                <a:latin typeface="Constantia"/>
                <a:cs typeface="Constantia"/>
              </a:rPr>
              <a:t>antara</a:t>
            </a:r>
            <a:r>
              <a:rPr sz="2600" spc="-13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yang</a:t>
            </a:r>
            <a:r>
              <a:rPr sz="2600" spc="-75" dirty="0">
                <a:latin typeface="Constantia"/>
                <a:cs typeface="Constantia"/>
              </a:rPr>
              <a:t> </a:t>
            </a:r>
            <a:r>
              <a:rPr sz="2600" spc="-10" dirty="0">
                <a:latin typeface="Constantia"/>
                <a:cs typeface="Constantia"/>
              </a:rPr>
              <a:t>ditaksir</a:t>
            </a:r>
            <a:r>
              <a:rPr sz="2600" spc="-160" dirty="0">
                <a:latin typeface="Constantia"/>
                <a:cs typeface="Constantia"/>
              </a:rPr>
              <a:t> </a:t>
            </a:r>
            <a:r>
              <a:rPr sz="2600" spc="-10" dirty="0">
                <a:latin typeface="Constantia"/>
                <a:cs typeface="Constantia"/>
              </a:rPr>
              <a:t>dengan</a:t>
            </a:r>
            <a:r>
              <a:rPr sz="2600" spc="-7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tolok</a:t>
            </a:r>
            <a:r>
              <a:rPr sz="2600" spc="-110" dirty="0">
                <a:latin typeface="Constantia"/>
                <a:cs typeface="Constantia"/>
              </a:rPr>
              <a:t> </a:t>
            </a:r>
            <a:r>
              <a:rPr sz="2600" spc="-20" dirty="0">
                <a:latin typeface="Constantia"/>
                <a:cs typeface="Constantia"/>
              </a:rPr>
              <a:t>ukur </a:t>
            </a:r>
            <a:r>
              <a:rPr sz="2600" spc="-10" dirty="0">
                <a:latin typeface="Constantia"/>
                <a:cs typeface="Constantia"/>
              </a:rPr>
              <a:t>penafsiran.</a:t>
            </a:r>
            <a:endParaRPr sz="2600">
              <a:latin typeface="Constantia"/>
              <a:cs typeface="Constanti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456098" y="2536608"/>
            <a:ext cx="357505" cy="0"/>
          </a:xfrm>
          <a:custGeom>
            <a:avLst/>
            <a:gdLst/>
            <a:ahLst/>
            <a:cxnLst/>
            <a:rect l="l" t="t" r="r" b="b"/>
            <a:pathLst>
              <a:path w="357504">
                <a:moveTo>
                  <a:pt x="0" y="0"/>
                </a:moveTo>
                <a:lnTo>
                  <a:pt x="357173" y="0"/>
                </a:lnTo>
              </a:path>
            </a:pathLst>
          </a:custGeom>
          <a:ln w="109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35940" y="2108938"/>
            <a:ext cx="4526280" cy="2101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4434840" indent="-4422140">
              <a:lnSpc>
                <a:spcPct val="100000"/>
              </a:lnSpc>
              <a:spcBef>
                <a:spcPts val="110"/>
              </a:spcBef>
              <a:buClr>
                <a:srgbClr val="0AD0D9"/>
              </a:buClr>
              <a:buSzPct val="204166"/>
              <a:buFont typeface="Segoe UI Symbol"/>
              <a:buChar char="⚫"/>
              <a:tabLst>
                <a:tab pos="4434840" algn="l"/>
              </a:tabLst>
            </a:pPr>
            <a:r>
              <a:rPr sz="1200" spc="-50" dirty="0">
                <a:latin typeface="Times New Roman"/>
                <a:cs typeface="Times New Roman"/>
              </a:rPr>
              <a:t>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559287" y="2533830"/>
            <a:ext cx="159385" cy="3422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050" spc="-50" dirty="0">
                <a:latin typeface="Times New Roman"/>
                <a:cs typeface="Times New Roman"/>
              </a:rPr>
              <a:t>b</a:t>
            </a:r>
            <a:endParaRPr sz="20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603738" y="2158532"/>
            <a:ext cx="231775" cy="3422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050" spc="65" dirty="0">
                <a:latin typeface="Times New Roman"/>
                <a:cs typeface="Times New Roman"/>
              </a:rPr>
              <a:t>.z</a:t>
            </a:r>
            <a:endParaRPr sz="20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912658" y="2326605"/>
            <a:ext cx="159385" cy="3422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050" spc="-50" dirty="0">
                <a:latin typeface="Times New Roman"/>
                <a:cs typeface="Times New Roman"/>
              </a:rPr>
              <a:t>n</a:t>
            </a:r>
            <a:endParaRPr sz="2050">
              <a:latin typeface="Times New Roman"/>
              <a:cs typeface="Times New Roman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4123785" y="2169641"/>
            <a:ext cx="914400" cy="729615"/>
            <a:chOff x="4123785" y="2169641"/>
            <a:chExt cx="914400" cy="729615"/>
          </a:xfrm>
        </p:grpSpPr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845550" y="2358078"/>
              <a:ext cx="192612" cy="322589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845550" y="2576271"/>
              <a:ext cx="192612" cy="322589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845550" y="2188966"/>
              <a:ext cx="192612" cy="322589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321693" y="2358078"/>
              <a:ext cx="192612" cy="322589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321693" y="2576271"/>
              <a:ext cx="192612" cy="322589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321693" y="2188966"/>
              <a:ext cx="192612" cy="322589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469861" y="2169641"/>
              <a:ext cx="347130" cy="322589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4123785" y="2337735"/>
              <a:ext cx="309023" cy="32258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62280" rIns="0" bIns="0" rtlCol="0">
            <a:spAutoFit/>
          </a:bodyPr>
          <a:lstStyle/>
          <a:p>
            <a:pPr marL="2157730">
              <a:lnSpc>
                <a:spcPct val="100000"/>
              </a:lnSpc>
              <a:spcBef>
                <a:spcPts val="100"/>
              </a:spcBef>
            </a:pPr>
            <a:r>
              <a:rPr sz="5000" b="0" spc="-10" dirty="0">
                <a:latin typeface="Calibri"/>
                <a:cs typeface="Calibri"/>
              </a:rPr>
              <a:t>PENGERTIAN</a:t>
            </a:r>
            <a:endParaRPr sz="5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948180"/>
            <a:ext cx="8079105" cy="40671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6385" marR="5080" indent="-274955" algn="just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4230"/>
              <a:buFont typeface="Segoe UI Symbol"/>
              <a:buChar char="⚫"/>
              <a:tabLst>
                <a:tab pos="286385" algn="l"/>
              </a:tabLst>
            </a:pPr>
            <a:r>
              <a:rPr sz="2600" b="1" dirty="0">
                <a:latin typeface="Constantia"/>
                <a:cs typeface="Constantia"/>
              </a:rPr>
              <a:t>Populasi</a:t>
            </a:r>
            <a:r>
              <a:rPr sz="2600" b="1" spc="4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adalah</a:t>
            </a:r>
            <a:r>
              <a:rPr sz="2600" spc="-1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wilayah</a:t>
            </a:r>
            <a:r>
              <a:rPr sz="2600" spc="-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generalisasi</a:t>
            </a:r>
            <a:r>
              <a:rPr sz="2600" spc="3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yang</a:t>
            </a:r>
            <a:r>
              <a:rPr sz="2600" spc="2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terdiri</a:t>
            </a:r>
            <a:r>
              <a:rPr sz="2600" spc="30" dirty="0">
                <a:latin typeface="Constantia"/>
                <a:cs typeface="Constantia"/>
              </a:rPr>
              <a:t> </a:t>
            </a:r>
            <a:r>
              <a:rPr sz="2600" spc="-20" dirty="0">
                <a:latin typeface="Constantia"/>
                <a:cs typeface="Constantia"/>
              </a:rPr>
              <a:t>atas </a:t>
            </a:r>
            <a:r>
              <a:rPr sz="2600" dirty="0">
                <a:latin typeface="Constantia"/>
                <a:cs typeface="Constantia"/>
              </a:rPr>
              <a:t>objek/subjek</a:t>
            </a:r>
            <a:r>
              <a:rPr sz="2600" spc="465" dirty="0">
                <a:latin typeface="Constantia"/>
                <a:cs typeface="Constantia"/>
              </a:rPr>
              <a:t>   </a:t>
            </a:r>
            <a:r>
              <a:rPr sz="2600" dirty="0">
                <a:latin typeface="Constantia"/>
                <a:cs typeface="Constantia"/>
              </a:rPr>
              <a:t>yang</a:t>
            </a:r>
            <a:r>
              <a:rPr sz="2600" spc="475" dirty="0">
                <a:latin typeface="Constantia"/>
                <a:cs typeface="Constantia"/>
              </a:rPr>
              <a:t>   </a:t>
            </a:r>
            <a:r>
              <a:rPr sz="2600" dirty="0">
                <a:latin typeface="Constantia"/>
                <a:cs typeface="Constantia"/>
              </a:rPr>
              <a:t>mempunyai</a:t>
            </a:r>
            <a:r>
              <a:rPr sz="2600" spc="470" dirty="0">
                <a:latin typeface="Constantia"/>
                <a:cs typeface="Constantia"/>
              </a:rPr>
              <a:t>   </a:t>
            </a:r>
            <a:r>
              <a:rPr sz="2600" dirty="0">
                <a:latin typeface="Constantia"/>
                <a:cs typeface="Constantia"/>
              </a:rPr>
              <a:t>kualiatas</a:t>
            </a:r>
            <a:r>
              <a:rPr sz="2600" spc="455" dirty="0">
                <a:latin typeface="Constantia"/>
                <a:cs typeface="Constantia"/>
              </a:rPr>
              <a:t>   </a:t>
            </a:r>
            <a:r>
              <a:rPr sz="2600" spc="-25" dirty="0">
                <a:latin typeface="Constantia"/>
                <a:cs typeface="Constantia"/>
              </a:rPr>
              <a:t>dan </a:t>
            </a:r>
            <a:r>
              <a:rPr sz="2600" dirty="0">
                <a:latin typeface="Constantia"/>
                <a:cs typeface="Constantia"/>
              </a:rPr>
              <a:t>karakteristik</a:t>
            </a:r>
            <a:r>
              <a:rPr sz="2600" spc="62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tertentu</a:t>
            </a:r>
            <a:r>
              <a:rPr sz="2600" spc="62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yang  ditetapkan</a:t>
            </a:r>
            <a:r>
              <a:rPr sz="2600" spc="61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oleh</a:t>
            </a:r>
            <a:r>
              <a:rPr sz="2600" spc="620" dirty="0">
                <a:latin typeface="Constantia"/>
                <a:cs typeface="Constantia"/>
              </a:rPr>
              <a:t> </a:t>
            </a:r>
            <a:r>
              <a:rPr sz="2600" spc="-10" dirty="0">
                <a:latin typeface="Constantia"/>
                <a:cs typeface="Constantia"/>
              </a:rPr>
              <a:t>peneliti </a:t>
            </a:r>
            <a:r>
              <a:rPr sz="2600" dirty="0">
                <a:latin typeface="Constantia"/>
                <a:cs typeface="Constantia"/>
              </a:rPr>
              <a:t>untuk</a:t>
            </a:r>
            <a:r>
              <a:rPr sz="2600" spc="220" dirty="0">
                <a:latin typeface="Constantia"/>
                <a:cs typeface="Constantia"/>
              </a:rPr>
              <a:t>  </a:t>
            </a:r>
            <a:r>
              <a:rPr sz="2600" dirty="0">
                <a:latin typeface="Constantia"/>
                <a:cs typeface="Constantia"/>
              </a:rPr>
              <a:t>dipelajari</a:t>
            </a:r>
            <a:r>
              <a:rPr sz="2600" spc="240" dirty="0">
                <a:latin typeface="Constantia"/>
                <a:cs typeface="Constantia"/>
              </a:rPr>
              <a:t>  </a:t>
            </a:r>
            <a:r>
              <a:rPr sz="2600" dirty="0">
                <a:latin typeface="Constantia"/>
                <a:cs typeface="Constantia"/>
              </a:rPr>
              <a:t>kemudian</a:t>
            </a:r>
            <a:r>
              <a:rPr sz="2600" spc="215" dirty="0">
                <a:latin typeface="Constantia"/>
                <a:cs typeface="Constantia"/>
              </a:rPr>
              <a:t>  </a:t>
            </a:r>
            <a:r>
              <a:rPr sz="2600" dirty="0">
                <a:latin typeface="Constantia"/>
                <a:cs typeface="Constantia"/>
              </a:rPr>
              <a:t>ditarik</a:t>
            </a:r>
            <a:r>
              <a:rPr sz="2600" spc="220" dirty="0">
                <a:latin typeface="Constantia"/>
                <a:cs typeface="Constantia"/>
              </a:rPr>
              <a:t>  </a:t>
            </a:r>
            <a:r>
              <a:rPr sz="2600" spc="-10" dirty="0">
                <a:latin typeface="Constantia"/>
                <a:cs typeface="Constantia"/>
              </a:rPr>
              <a:t>kesimpulannya. </a:t>
            </a:r>
            <a:r>
              <a:rPr sz="2600" spc="-20" dirty="0">
                <a:latin typeface="Constantia"/>
                <a:cs typeface="Constantia"/>
              </a:rPr>
              <a:t>(Sugiyono,</a:t>
            </a:r>
            <a:r>
              <a:rPr sz="2600" spc="-7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2007:</a:t>
            </a:r>
            <a:r>
              <a:rPr sz="2600" spc="-45" dirty="0">
                <a:latin typeface="Constantia"/>
                <a:cs typeface="Constantia"/>
              </a:rPr>
              <a:t> </a:t>
            </a:r>
            <a:r>
              <a:rPr sz="2600" spc="-20" dirty="0">
                <a:latin typeface="Constantia"/>
                <a:cs typeface="Constantia"/>
              </a:rPr>
              <a:t>90).</a:t>
            </a:r>
            <a:endParaRPr sz="2600">
              <a:latin typeface="Constantia"/>
              <a:cs typeface="Constantia"/>
            </a:endParaRPr>
          </a:p>
          <a:p>
            <a:pPr marL="286385" marR="6350" indent="-274955" algn="just">
              <a:lnSpc>
                <a:spcPct val="100000"/>
              </a:lnSpc>
              <a:spcBef>
                <a:spcPts val="625"/>
              </a:spcBef>
              <a:buClr>
                <a:srgbClr val="0AD0D9"/>
              </a:buClr>
              <a:buSzPct val="94230"/>
              <a:buFont typeface="Segoe UI Symbol"/>
              <a:buChar char="⚫"/>
              <a:tabLst>
                <a:tab pos="286385" algn="l"/>
              </a:tabLst>
            </a:pPr>
            <a:r>
              <a:rPr sz="2600" dirty="0">
                <a:latin typeface="Constantia"/>
                <a:cs typeface="Constantia"/>
              </a:rPr>
              <a:t>Jadi</a:t>
            </a:r>
            <a:r>
              <a:rPr sz="2600" spc="-6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populasi</a:t>
            </a:r>
            <a:r>
              <a:rPr sz="2600" spc="-6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bukan</a:t>
            </a:r>
            <a:r>
              <a:rPr sz="2600" spc="-100" dirty="0">
                <a:latin typeface="Constantia"/>
                <a:cs typeface="Constantia"/>
              </a:rPr>
              <a:t> </a:t>
            </a:r>
            <a:r>
              <a:rPr sz="2600" spc="-10" dirty="0">
                <a:latin typeface="Constantia"/>
                <a:cs typeface="Constantia"/>
              </a:rPr>
              <a:t>hanya</a:t>
            </a:r>
            <a:r>
              <a:rPr sz="2600" spc="-12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orang,</a:t>
            </a:r>
            <a:r>
              <a:rPr sz="2600" spc="-6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tetapi</a:t>
            </a:r>
            <a:r>
              <a:rPr sz="2600" spc="-6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juga</a:t>
            </a:r>
            <a:r>
              <a:rPr sz="2600" spc="-12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objek</a:t>
            </a:r>
            <a:r>
              <a:rPr sz="2600" spc="-95" dirty="0">
                <a:latin typeface="Constantia"/>
                <a:cs typeface="Constantia"/>
              </a:rPr>
              <a:t> </a:t>
            </a:r>
            <a:r>
              <a:rPr sz="2600" spc="-25" dirty="0">
                <a:latin typeface="Constantia"/>
                <a:cs typeface="Constantia"/>
              </a:rPr>
              <a:t>dan </a:t>
            </a:r>
            <a:r>
              <a:rPr sz="2600" spc="-20" dirty="0">
                <a:latin typeface="Constantia"/>
                <a:cs typeface="Constantia"/>
              </a:rPr>
              <a:t>benda-</a:t>
            </a:r>
            <a:r>
              <a:rPr sz="2600" dirty="0">
                <a:latin typeface="Constantia"/>
                <a:cs typeface="Constantia"/>
              </a:rPr>
              <a:t>benda</a:t>
            </a:r>
            <a:r>
              <a:rPr sz="2600" spc="370" dirty="0">
                <a:latin typeface="Constantia"/>
                <a:cs typeface="Constantia"/>
              </a:rPr>
              <a:t>  </a:t>
            </a:r>
            <a:r>
              <a:rPr sz="2600" dirty="0">
                <a:latin typeface="Constantia"/>
                <a:cs typeface="Constantia"/>
              </a:rPr>
              <a:t>alam</a:t>
            </a:r>
            <a:r>
              <a:rPr sz="2600" spc="375" dirty="0">
                <a:latin typeface="Constantia"/>
                <a:cs typeface="Constantia"/>
              </a:rPr>
              <a:t>  </a:t>
            </a:r>
            <a:r>
              <a:rPr sz="2600" dirty="0">
                <a:latin typeface="Constantia"/>
                <a:cs typeface="Constantia"/>
              </a:rPr>
              <a:t>lainnya.</a:t>
            </a:r>
            <a:r>
              <a:rPr sz="2600" spc="395" dirty="0">
                <a:latin typeface="Constantia"/>
                <a:cs typeface="Constantia"/>
              </a:rPr>
              <a:t>  </a:t>
            </a:r>
            <a:r>
              <a:rPr sz="2600" dirty="0">
                <a:latin typeface="Constantia"/>
                <a:cs typeface="Constantia"/>
              </a:rPr>
              <a:t>Populasi</a:t>
            </a:r>
            <a:r>
              <a:rPr sz="2600" spc="395" dirty="0">
                <a:latin typeface="Constantia"/>
                <a:cs typeface="Constantia"/>
              </a:rPr>
              <a:t>  </a:t>
            </a:r>
            <a:r>
              <a:rPr sz="2600" dirty="0">
                <a:latin typeface="Constantia"/>
                <a:cs typeface="Constantia"/>
              </a:rPr>
              <a:t>juga</a:t>
            </a:r>
            <a:r>
              <a:rPr sz="2600" spc="370" dirty="0">
                <a:latin typeface="Constantia"/>
                <a:cs typeface="Constantia"/>
              </a:rPr>
              <a:t>  </a:t>
            </a:r>
            <a:r>
              <a:rPr sz="2600" spc="-10" dirty="0">
                <a:latin typeface="Constantia"/>
                <a:cs typeface="Constantia"/>
              </a:rPr>
              <a:t>bukan </a:t>
            </a:r>
            <a:r>
              <a:rPr sz="2600" dirty="0">
                <a:latin typeface="Constantia"/>
                <a:cs typeface="Constantia"/>
              </a:rPr>
              <a:t>sekedar</a:t>
            </a:r>
            <a:r>
              <a:rPr sz="2600" spc="409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banyaknya</a:t>
            </a:r>
            <a:r>
              <a:rPr sz="2600" spc="41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objek/subjek</a:t>
            </a:r>
            <a:r>
              <a:rPr sz="2600" spc="459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yang</a:t>
            </a:r>
            <a:r>
              <a:rPr sz="2600" spc="48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diteliti,</a:t>
            </a:r>
            <a:r>
              <a:rPr sz="2600" spc="470" dirty="0">
                <a:latin typeface="Constantia"/>
                <a:cs typeface="Constantia"/>
              </a:rPr>
              <a:t> </a:t>
            </a:r>
            <a:r>
              <a:rPr sz="2600" spc="-10" dirty="0">
                <a:latin typeface="Constantia"/>
                <a:cs typeface="Constantia"/>
              </a:rPr>
              <a:t>tetapi </a:t>
            </a:r>
            <a:r>
              <a:rPr sz="2600" dirty="0">
                <a:latin typeface="Constantia"/>
                <a:cs typeface="Constantia"/>
              </a:rPr>
              <a:t>meliputi</a:t>
            </a:r>
            <a:r>
              <a:rPr sz="2600" spc="10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seluruh</a:t>
            </a:r>
            <a:r>
              <a:rPr sz="2600" spc="7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karakteristik/sifat</a:t>
            </a:r>
            <a:r>
              <a:rPr sz="2600" spc="5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yang</a:t>
            </a:r>
            <a:r>
              <a:rPr sz="2600" spc="11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dimiliki</a:t>
            </a:r>
            <a:r>
              <a:rPr sz="2600" spc="105" dirty="0">
                <a:latin typeface="Constantia"/>
                <a:cs typeface="Constantia"/>
              </a:rPr>
              <a:t> </a:t>
            </a:r>
            <a:r>
              <a:rPr sz="2600" spc="-20" dirty="0">
                <a:latin typeface="Constantia"/>
                <a:cs typeface="Constantia"/>
              </a:rPr>
              <a:t>oleh </a:t>
            </a:r>
            <a:r>
              <a:rPr sz="2600" dirty="0">
                <a:latin typeface="Constantia"/>
                <a:cs typeface="Constantia"/>
              </a:rPr>
              <a:t>subjek</a:t>
            </a:r>
            <a:r>
              <a:rPr sz="2600" spc="-12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atau</a:t>
            </a:r>
            <a:r>
              <a:rPr sz="2600" spc="-12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objek</a:t>
            </a:r>
            <a:r>
              <a:rPr sz="2600" spc="-80" dirty="0">
                <a:latin typeface="Constantia"/>
                <a:cs typeface="Constantia"/>
              </a:rPr>
              <a:t> </a:t>
            </a:r>
            <a:r>
              <a:rPr sz="2600" spc="-10" dirty="0">
                <a:latin typeface="Constantia"/>
                <a:cs typeface="Constantia"/>
              </a:rPr>
              <a:t>tersebut.</a:t>
            </a:r>
            <a:endParaRPr sz="260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36166" y="426211"/>
            <a:ext cx="5475605" cy="1397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09550">
              <a:lnSpc>
                <a:spcPct val="100000"/>
              </a:lnSpc>
              <a:spcBef>
                <a:spcPts val="100"/>
              </a:spcBef>
            </a:pPr>
            <a:r>
              <a:rPr sz="4500" b="0" dirty="0">
                <a:latin typeface="Calibri"/>
                <a:cs typeface="Calibri"/>
              </a:rPr>
              <a:t>PENGERTIAN</a:t>
            </a:r>
            <a:r>
              <a:rPr sz="4500" b="0" spc="-90" dirty="0">
                <a:latin typeface="Calibri"/>
                <a:cs typeface="Calibri"/>
              </a:rPr>
              <a:t> </a:t>
            </a:r>
            <a:r>
              <a:rPr sz="4500" b="0" spc="-10" dirty="0">
                <a:latin typeface="Calibri"/>
                <a:cs typeface="Calibri"/>
              </a:rPr>
              <a:t>SAMPEL </a:t>
            </a:r>
            <a:r>
              <a:rPr sz="4500" b="0" dirty="0">
                <a:latin typeface="Calibri"/>
                <a:cs typeface="Calibri"/>
              </a:rPr>
              <a:t>DAN</a:t>
            </a:r>
            <a:r>
              <a:rPr sz="4500" b="0" spc="-60" dirty="0">
                <a:latin typeface="Calibri"/>
                <a:cs typeface="Calibri"/>
              </a:rPr>
              <a:t> </a:t>
            </a:r>
            <a:r>
              <a:rPr sz="4500" b="0" dirty="0">
                <a:latin typeface="Calibri"/>
                <a:cs typeface="Calibri"/>
              </a:rPr>
              <a:t>TEKNIK</a:t>
            </a:r>
            <a:r>
              <a:rPr sz="4500" b="0" spc="-55" dirty="0">
                <a:latin typeface="Calibri"/>
                <a:cs typeface="Calibri"/>
              </a:rPr>
              <a:t> </a:t>
            </a:r>
            <a:r>
              <a:rPr sz="4500" b="0" spc="-10" dirty="0">
                <a:latin typeface="Calibri"/>
                <a:cs typeface="Calibri"/>
              </a:rPr>
              <a:t>SAMPLING</a:t>
            </a:r>
            <a:endParaRPr sz="45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883409"/>
            <a:ext cx="8078470" cy="3976370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286385" marR="5080" indent="-274320" algn="just">
              <a:lnSpc>
                <a:spcPts val="2300"/>
              </a:lnSpc>
              <a:spcBef>
                <a:spcPts val="660"/>
              </a:spcBef>
              <a:buClr>
                <a:srgbClr val="0AD0D9"/>
              </a:buClr>
              <a:buSzPct val="93750"/>
              <a:buFont typeface="Segoe UI Symbol"/>
              <a:buChar char="⚫"/>
              <a:tabLst>
                <a:tab pos="286385" algn="l"/>
              </a:tabLst>
            </a:pPr>
            <a:r>
              <a:rPr sz="2400" b="1" dirty="0">
                <a:latin typeface="Constantia"/>
                <a:cs typeface="Constantia"/>
              </a:rPr>
              <a:t>Sampel</a:t>
            </a:r>
            <a:r>
              <a:rPr sz="2400" b="1" spc="19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adalah</a:t>
            </a:r>
            <a:r>
              <a:rPr sz="2400" spc="13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bagian</a:t>
            </a:r>
            <a:r>
              <a:rPr sz="2400" spc="14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dari</a:t>
            </a:r>
            <a:r>
              <a:rPr sz="2400" spc="17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jumlah</a:t>
            </a:r>
            <a:r>
              <a:rPr sz="2400" spc="13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dan</a:t>
            </a:r>
            <a:r>
              <a:rPr sz="2400" spc="14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karakteristik</a:t>
            </a:r>
            <a:r>
              <a:rPr sz="2400" spc="155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yang </a:t>
            </a:r>
            <a:r>
              <a:rPr sz="2400" dirty="0">
                <a:latin typeface="Constantia"/>
                <a:cs typeface="Constantia"/>
              </a:rPr>
              <a:t>dimiliki</a:t>
            </a:r>
            <a:r>
              <a:rPr sz="2400" spc="235" dirty="0">
                <a:latin typeface="Constantia"/>
                <a:cs typeface="Constantia"/>
              </a:rPr>
              <a:t>  </a:t>
            </a:r>
            <a:r>
              <a:rPr sz="2400" dirty="0">
                <a:latin typeface="Constantia"/>
                <a:cs typeface="Constantia"/>
              </a:rPr>
              <a:t>oleh</a:t>
            </a:r>
            <a:r>
              <a:rPr sz="2400" spc="220" dirty="0">
                <a:latin typeface="Constantia"/>
                <a:cs typeface="Constantia"/>
              </a:rPr>
              <a:t>  </a:t>
            </a:r>
            <a:r>
              <a:rPr sz="2400" dirty="0">
                <a:latin typeface="Constantia"/>
                <a:cs typeface="Constantia"/>
              </a:rPr>
              <a:t>populasi</a:t>
            </a:r>
            <a:r>
              <a:rPr sz="2400" spc="235" dirty="0">
                <a:latin typeface="Constantia"/>
                <a:cs typeface="Constantia"/>
              </a:rPr>
              <a:t>  </a:t>
            </a:r>
            <a:r>
              <a:rPr sz="2400" dirty="0">
                <a:latin typeface="Constantia"/>
                <a:cs typeface="Constantia"/>
              </a:rPr>
              <a:t>tersebut.</a:t>
            </a:r>
            <a:r>
              <a:rPr sz="2400" spc="240" dirty="0">
                <a:latin typeface="Constantia"/>
                <a:cs typeface="Constantia"/>
              </a:rPr>
              <a:t>  </a:t>
            </a:r>
            <a:r>
              <a:rPr sz="2400" dirty="0">
                <a:latin typeface="Constantia"/>
                <a:cs typeface="Constantia"/>
              </a:rPr>
              <a:t>Sedangkan</a:t>
            </a:r>
            <a:r>
              <a:rPr sz="2400" spc="225" dirty="0">
                <a:latin typeface="Constantia"/>
                <a:cs typeface="Constantia"/>
              </a:rPr>
              <a:t>  </a:t>
            </a:r>
            <a:r>
              <a:rPr sz="2400" b="1" spc="-10" dirty="0">
                <a:latin typeface="Constantia"/>
                <a:cs typeface="Constantia"/>
              </a:rPr>
              <a:t>sampling </a:t>
            </a:r>
            <a:r>
              <a:rPr sz="2400" dirty="0">
                <a:latin typeface="Constantia"/>
                <a:cs typeface="Constantia"/>
              </a:rPr>
              <a:t>adalah</a:t>
            </a:r>
            <a:r>
              <a:rPr sz="2400" spc="8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suatu</a:t>
            </a:r>
            <a:r>
              <a:rPr sz="2400" spc="11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proses</a:t>
            </a:r>
            <a:r>
              <a:rPr sz="2400" spc="9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memilih</a:t>
            </a:r>
            <a:r>
              <a:rPr sz="2400" spc="9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sebagian</a:t>
            </a:r>
            <a:r>
              <a:rPr sz="2400" spc="10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dari</a:t>
            </a:r>
            <a:r>
              <a:rPr sz="2400" spc="13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unsur</a:t>
            </a:r>
            <a:r>
              <a:rPr sz="2400" spc="60" dirty="0">
                <a:latin typeface="Constantia"/>
                <a:cs typeface="Constantia"/>
              </a:rPr>
              <a:t> </a:t>
            </a:r>
            <a:r>
              <a:rPr sz="2400" spc="-10" dirty="0">
                <a:latin typeface="Constantia"/>
                <a:cs typeface="Constantia"/>
              </a:rPr>
              <a:t>populasi </a:t>
            </a:r>
            <a:r>
              <a:rPr sz="2400" dirty="0">
                <a:latin typeface="Constantia"/>
                <a:cs typeface="Constantia"/>
              </a:rPr>
              <a:t>yang</a:t>
            </a:r>
            <a:r>
              <a:rPr sz="2400" spc="340" dirty="0">
                <a:latin typeface="Constantia"/>
                <a:cs typeface="Constantia"/>
              </a:rPr>
              <a:t>  </a:t>
            </a:r>
            <a:r>
              <a:rPr sz="2400" dirty="0">
                <a:latin typeface="Constantia"/>
                <a:cs typeface="Constantia"/>
              </a:rPr>
              <a:t>jumlahnya</a:t>
            </a:r>
            <a:r>
              <a:rPr sz="2400" spc="310" dirty="0">
                <a:latin typeface="Constantia"/>
                <a:cs typeface="Constantia"/>
              </a:rPr>
              <a:t>  </a:t>
            </a:r>
            <a:r>
              <a:rPr sz="2400" dirty="0">
                <a:latin typeface="Constantia"/>
                <a:cs typeface="Constantia"/>
              </a:rPr>
              <a:t>mencukupi</a:t>
            </a:r>
            <a:r>
              <a:rPr sz="2400" spc="340" dirty="0">
                <a:latin typeface="Constantia"/>
                <a:cs typeface="Constantia"/>
              </a:rPr>
              <a:t>  </a:t>
            </a:r>
            <a:r>
              <a:rPr sz="2400" dirty="0">
                <a:latin typeface="Constantia"/>
                <a:cs typeface="Constantia"/>
              </a:rPr>
              <a:t>secara</a:t>
            </a:r>
            <a:r>
              <a:rPr sz="2400" spc="315" dirty="0">
                <a:latin typeface="Constantia"/>
                <a:cs typeface="Constantia"/>
              </a:rPr>
              <a:t>  </a:t>
            </a:r>
            <a:r>
              <a:rPr sz="2400" dirty="0">
                <a:latin typeface="Constantia"/>
                <a:cs typeface="Constantia"/>
              </a:rPr>
              <a:t>statistik</a:t>
            </a:r>
            <a:r>
              <a:rPr sz="2400" spc="330" dirty="0">
                <a:latin typeface="Constantia"/>
                <a:cs typeface="Constantia"/>
              </a:rPr>
              <a:t>  </a:t>
            </a:r>
            <a:r>
              <a:rPr sz="2400" spc="-10" dirty="0">
                <a:latin typeface="Constantia"/>
                <a:cs typeface="Constantia"/>
              </a:rPr>
              <a:t>sehingga </a:t>
            </a:r>
            <a:r>
              <a:rPr sz="2400" dirty="0">
                <a:latin typeface="Constantia"/>
                <a:cs typeface="Constantia"/>
              </a:rPr>
              <a:t>dengan</a:t>
            </a:r>
            <a:r>
              <a:rPr sz="2400" spc="400" dirty="0">
                <a:latin typeface="Constantia"/>
                <a:cs typeface="Constantia"/>
              </a:rPr>
              <a:t>    </a:t>
            </a:r>
            <a:r>
              <a:rPr sz="2400" dirty="0">
                <a:latin typeface="Constantia"/>
                <a:cs typeface="Constantia"/>
              </a:rPr>
              <a:t>mempelajari</a:t>
            </a:r>
            <a:r>
              <a:rPr sz="2400" spc="409" dirty="0">
                <a:latin typeface="Constantia"/>
                <a:cs typeface="Constantia"/>
              </a:rPr>
              <a:t>    </a:t>
            </a:r>
            <a:r>
              <a:rPr sz="2400" dirty="0">
                <a:latin typeface="Constantia"/>
                <a:cs typeface="Constantia"/>
              </a:rPr>
              <a:t>sampel</a:t>
            </a:r>
            <a:r>
              <a:rPr sz="2400" spc="409" dirty="0">
                <a:latin typeface="Constantia"/>
                <a:cs typeface="Constantia"/>
              </a:rPr>
              <a:t>    </a:t>
            </a:r>
            <a:r>
              <a:rPr sz="2400" dirty="0">
                <a:latin typeface="Constantia"/>
                <a:cs typeface="Constantia"/>
              </a:rPr>
              <a:t>serta</a:t>
            </a:r>
            <a:r>
              <a:rPr sz="2400" spc="395" dirty="0">
                <a:latin typeface="Constantia"/>
                <a:cs typeface="Constantia"/>
              </a:rPr>
              <a:t>    </a:t>
            </a:r>
            <a:r>
              <a:rPr sz="2400" spc="-10" dirty="0">
                <a:latin typeface="Constantia"/>
                <a:cs typeface="Constantia"/>
              </a:rPr>
              <a:t>memahami </a:t>
            </a:r>
            <a:r>
              <a:rPr sz="2400" spc="-25" dirty="0">
                <a:latin typeface="Constantia"/>
                <a:cs typeface="Constantia"/>
              </a:rPr>
              <a:t>karakteristik-</a:t>
            </a:r>
            <a:r>
              <a:rPr sz="2400" dirty="0">
                <a:latin typeface="Constantia"/>
                <a:cs typeface="Constantia"/>
              </a:rPr>
              <a:t>karakteristiknya</a:t>
            </a:r>
            <a:r>
              <a:rPr sz="2400" spc="120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(ciri-</a:t>
            </a:r>
            <a:r>
              <a:rPr sz="2400" dirty="0">
                <a:latin typeface="Constantia"/>
                <a:cs typeface="Constantia"/>
              </a:rPr>
              <a:t>cirinya)</a:t>
            </a:r>
            <a:r>
              <a:rPr sz="2400" spc="16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akan</a:t>
            </a:r>
            <a:r>
              <a:rPr sz="2400" spc="140" dirty="0">
                <a:latin typeface="Constantia"/>
                <a:cs typeface="Constantia"/>
              </a:rPr>
              <a:t> </a:t>
            </a:r>
            <a:r>
              <a:rPr sz="2400" spc="-10" dirty="0">
                <a:latin typeface="Constantia"/>
                <a:cs typeface="Constantia"/>
              </a:rPr>
              <a:t>diketahui informasi</a:t>
            </a:r>
            <a:r>
              <a:rPr sz="2400" spc="-10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tentang</a:t>
            </a:r>
            <a:r>
              <a:rPr sz="2400" spc="-50" dirty="0">
                <a:latin typeface="Constantia"/>
                <a:cs typeface="Constantia"/>
              </a:rPr>
              <a:t> </a:t>
            </a:r>
            <a:r>
              <a:rPr sz="2400" spc="-10" dirty="0">
                <a:latin typeface="Constantia"/>
                <a:cs typeface="Constantia"/>
              </a:rPr>
              <a:t>keadaan</a:t>
            </a:r>
            <a:r>
              <a:rPr sz="2400" spc="-120" dirty="0">
                <a:latin typeface="Constantia"/>
                <a:cs typeface="Constantia"/>
              </a:rPr>
              <a:t> </a:t>
            </a:r>
            <a:r>
              <a:rPr sz="2400" spc="-10" dirty="0">
                <a:latin typeface="Constantia"/>
                <a:cs typeface="Constantia"/>
              </a:rPr>
              <a:t>populasi.</a:t>
            </a:r>
            <a:endParaRPr sz="2400">
              <a:latin typeface="Constantia"/>
              <a:cs typeface="Constantia"/>
            </a:endParaRPr>
          </a:p>
          <a:p>
            <a:pPr marL="285115" marR="6350" indent="-273050" algn="just">
              <a:lnSpc>
                <a:spcPct val="80000"/>
              </a:lnSpc>
              <a:spcBef>
                <a:spcPts val="620"/>
              </a:spcBef>
              <a:buClr>
                <a:srgbClr val="0AD0D9"/>
              </a:buClr>
              <a:buSzPct val="93750"/>
              <a:buFont typeface="Segoe UI Symbol"/>
              <a:buChar char="⚫"/>
              <a:tabLst>
                <a:tab pos="286385" algn="l"/>
              </a:tabLst>
            </a:pPr>
            <a:r>
              <a:rPr sz="2400" b="1" dirty="0">
                <a:latin typeface="Constantia"/>
                <a:cs typeface="Constantia"/>
              </a:rPr>
              <a:t>Teknik</a:t>
            </a:r>
            <a:r>
              <a:rPr sz="2400" b="1" spc="425" dirty="0">
                <a:latin typeface="Constantia"/>
                <a:cs typeface="Constantia"/>
              </a:rPr>
              <a:t> </a:t>
            </a:r>
            <a:r>
              <a:rPr sz="2400" b="1" dirty="0">
                <a:latin typeface="Constantia"/>
                <a:cs typeface="Constantia"/>
              </a:rPr>
              <a:t>sampling</a:t>
            </a:r>
            <a:r>
              <a:rPr sz="2400" b="1" spc="45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adalah</a:t>
            </a:r>
            <a:r>
              <a:rPr sz="2400" spc="37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suatu</a:t>
            </a:r>
            <a:r>
              <a:rPr sz="2400" spc="39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cara</a:t>
            </a:r>
            <a:r>
              <a:rPr sz="2400" spc="36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untuk</a:t>
            </a:r>
            <a:r>
              <a:rPr sz="2400" spc="395" dirty="0">
                <a:latin typeface="Constantia"/>
                <a:cs typeface="Constantia"/>
              </a:rPr>
              <a:t> </a:t>
            </a:r>
            <a:r>
              <a:rPr sz="2400" spc="-10" dirty="0">
                <a:latin typeface="Constantia"/>
                <a:cs typeface="Constantia"/>
              </a:rPr>
              <a:t>menentukan 	</a:t>
            </a:r>
            <a:r>
              <a:rPr sz="2400" dirty="0">
                <a:latin typeface="Constantia"/>
                <a:cs typeface="Constantia"/>
              </a:rPr>
              <a:t>banyaknya</a:t>
            </a:r>
            <a:r>
              <a:rPr sz="2400" spc="36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sampel</a:t>
            </a:r>
            <a:r>
              <a:rPr sz="2400" spc="40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dan</a:t>
            </a:r>
            <a:r>
              <a:rPr sz="2400" spc="37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pemilihan</a:t>
            </a:r>
            <a:r>
              <a:rPr sz="2400" spc="38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calon</a:t>
            </a:r>
            <a:r>
              <a:rPr sz="2400" spc="38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anggota</a:t>
            </a:r>
            <a:r>
              <a:rPr sz="2400" spc="360" dirty="0">
                <a:latin typeface="Constantia"/>
                <a:cs typeface="Constantia"/>
              </a:rPr>
              <a:t> </a:t>
            </a:r>
            <a:r>
              <a:rPr sz="2400" spc="-10" dirty="0">
                <a:latin typeface="Constantia"/>
                <a:cs typeface="Constantia"/>
              </a:rPr>
              <a:t>sampel, 	</a:t>
            </a:r>
            <a:r>
              <a:rPr sz="2400" dirty="0">
                <a:latin typeface="Constantia"/>
                <a:cs typeface="Constantia"/>
              </a:rPr>
              <a:t>sehingga</a:t>
            </a:r>
            <a:r>
              <a:rPr sz="2400" spc="120" dirty="0">
                <a:latin typeface="Constantia"/>
                <a:cs typeface="Constantia"/>
              </a:rPr>
              <a:t>  </a:t>
            </a:r>
            <a:r>
              <a:rPr sz="2400" dirty="0">
                <a:latin typeface="Constantia"/>
                <a:cs typeface="Constantia"/>
              </a:rPr>
              <a:t>setiap</a:t>
            </a:r>
            <a:r>
              <a:rPr sz="2400" spc="120" dirty="0">
                <a:latin typeface="Constantia"/>
                <a:cs typeface="Constantia"/>
              </a:rPr>
              <a:t>  </a:t>
            </a:r>
            <a:r>
              <a:rPr sz="2400" dirty="0">
                <a:latin typeface="Constantia"/>
                <a:cs typeface="Constantia"/>
              </a:rPr>
              <a:t>sampel</a:t>
            </a:r>
            <a:r>
              <a:rPr sz="2400" spc="145" dirty="0">
                <a:latin typeface="Constantia"/>
                <a:cs typeface="Constantia"/>
              </a:rPr>
              <a:t>  </a:t>
            </a:r>
            <a:r>
              <a:rPr sz="2400" dirty="0">
                <a:latin typeface="Constantia"/>
                <a:cs typeface="Constantia"/>
              </a:rPr>
              <a:t>yang</a:t>
            </a:r>
            <a:r>
              <a:rPr sz="2400" spc="155" dirty="0">
                <a:latin typeface="Constantia"/>
                <a:cs typeface="Constantia"/>
              </a:rPr>
              <a:t>  </a:t>
            </a:r>
            <a:r>
              <a:rPr sz="2400" dirty="0">
                <a:latin typeface="Constantia"/>
                <a:cs typeface="Constantia"/>
              </a:rPr>
              <a:t>terpilih</a:t>
            </a:r>
            <a:r>
              <a:rPr sz="2400" spc="125" dirty="0">
                <a:latin typeface="Constantia"/>
                <a:cs typeface="Constantia"/>
              </a:rPr>
              <a:t>  </a:t>
            </a:r>
            <a:r>
              <a:rPr sz="2400" dirty="0">
                <a:latin typeface="Constantia"/>
                <a:cs typeface="Constantia"/>
              </a:rPr>
              <a:t>dalam</a:t>
            </a:r>
            <a:r>
              <a:rPr sz="2400" spc="130" dirty="0">
                <a:latin typeface="Constantia"/>
                <a:cs typeface="Constantia"/>
              </a:rPr>
              <a:t>  </a:t>
            </a:r>
            <a:r>
              <a:rPr sz="2400" spc="-10" dirty="0">
                <a:latin typeface="Constantia"/>
                <a:cs typeface="Constantia"/>
              </a:rPr>
              <a:t>penelitian 	</a:t>
            </a:r>
            <a:r>
              <a:rPr sz="2400" dirty="0">
                <a:latin typeface="Constantia"/>
                <a:cs typeface="Constantia"/>
              </a:rPr>
              <a:t>dapat</a:t>
            </a:r>
            <a:r>
              <a:rPr sz="2400" spc="170" dirty="0">
                <a:latin typeface="Constantia"/>
                <a:cs typeface="Constantia"/>
              </a:rPr>
              <a:t>  </a:t>
            </a:r>
            <a:r>
              <a:rPr sz="2400" dirty="0">
                <a:latin typeface="Constantia"/>
                <a:cs typeface="Constantia"/>
              </a:rPr>
              <a:t>mewakili</a:t>
            </a:r>
            <a:r>
              <a:rPr sz="2400" spc="200" dirty="0">
                <a:latin typeface="Constantia"/>
                <a:cs typeface="Constantia"/>
              </a:rPr>
              <a:t>  </a:t>
            </a:r>
            <a:r>
              <a:rPr sz="2400" dirty="0">
                <a:latin typeface="Constantia"/>
                <a:cs typeface="Constantia"/>
              </a:rPr>
              <a:t>populasinya</a:t>
            </a:r>
            <a:r>
              <a:rPr sz="2400" spc="170" dirty="0">
                <a:latin typeface="Constantia"/>
                <a:cs typeface="Constantia"/>
              </a:rPr>
              <a:t>  </a:t>
            </a:r>
            <a:r>
              <a:rPr sz="2400" dirty="0">
                <a:latin typeface="Constantia"/>
                <a:cs typeface="Constantia"/>
              </a:rPr>
              <a:t>(</a:t>
            </a:r>
            <a:r>
              <a:rPr sz="2400" b="1" dirty="0">
                <a:latin typeface="Constantia"/>
                <a:cs typeface="Constantia"/>
              </a:rPr>
              <a:t>representatif</a:t>
            </a:r>
            <a:r>
              <a:rPr sz="2400" dirty="0">
                <a:latin typeface="Constantia"/>
                <a:cs typeface="Constantia"/>
              </a:rPr>
              <a:t>)</a:t>
            </a:r>
            <a:r>
              <a:rPr sz="2400" spc="200" dirty="0">
                <a:latin typeface="Constantia"/>
                <a:cs typeface="Constantia"/>
              </a:rPr>
              <a:t>  </a:t>
            </a:r>
            <a:r>
              <a:rPr sz="2400" dirty="0">
                <a:latin typeface="Constantia"/>
                <a:cs typeface="Constantia"/>
              </a:rPr>
              <a:t>baik</a:t>
            </a:r>
            <a:r>
              <a:rPr sz="2400" spc="190" dirty="0">
                <a:latin typeface="Constantia"/>
                <a:cs typeface="Constantia"/>
              </a:rPr>
              <a:t>  </a:t>
            </a:r>
            <a:r>
              <a:rPr sz="2400" spc="-20" dirty="0">
                <a:latin typeface="Constantia"/>
                <a:cs typeface="Constantia"/>
              </a:rPr>
              <a:t>dari 	</a:t>
            </a:r>
            <a:r>
              <a:rPr sz="2400" dirty="0">
                <a:latin typeface="Constantia"/>
                <a:cs typeface="Constantia"/>
              </a:rPr>
              <a:t>aspek</a:t>
            </a:r>
            <a:r>
              <a:rPr sz="2400" spc="300" dirty="0">
                <a:latin typeface="Constantia"/>
                <a:cs typeface="Constantia"/>
              </a:rPr>
              <a:t>  </a:t>
            </a:r>
            <a:r>
              <a:rPr sz="2400" dirty="0">
                <a:latin typeface="Constantia"/>
                <a:cs typeface="Constantia"/>
              </a:rPr>
              <a:t>jumlah</a:t>
            </a:r>
            <a:r>
              <a:rPr sz="2400" spc="295" dirty="0">
                <a:latin typeface="Constantia"/>
                <a:cs typeface="Constantia"/>
              </a:rPr>
              <a:t>  </a:t>
            </a:r>
            <a:r>
              <a:rPr sz="2400" dirty="0">
                <a:latin typeface="Constantia"/>
                <a:cs typeface="Constantia"/>
              </a:rPr>
              <a:t>maupun</a:t>
            </a:r>
            <a:r>
              <a:rPr sz="2400" spc="295" dirty="0">
                <a:latin typeface="Constantia"/>
                <a:cs typeface="Constantia"/>
              </a:rPr>
              <a:t>  </a:t>
            </a:r>
            <a:r>
              <a:rPr sz="2400" dirty="0">
                <a:latin typeface="Constantia"/>
                <a:cs typeface="Constantia"/>
              </a:rPr>
              <a:t>dari</a:t>
            </a:r>
            <a:r>
              <a:rPr sz="2400" spc="315" dirty="0">
                <a:latin typeface="Constantia"/>
                <a:cs typeface="Constantia"/>
              </a:rPr>
              <a:t>  </a:t>
            </a:r>
            <a:r>
              <a:rPr sz="2400" dirty="0">
                <a:latin typeface="Constantia"/>
                <a:cs typeface="Constantia"/>
              </a:rPr>
              <a:t>aspek</a:t>
            </a:r>
            <a:r>
              <a:rPr sz="2400" spc="305" dirty="0">
                <a:latin typeface="Constantia"/>
                <a:cs typeface="Constantia"/>
              </a:rPr>
              <a:t>  </a:t>
            </a:r>
            <a:r>
              <a:rPr sz="2400" dirty="0">
                <a:latin typeface="Constantia"/>
                <a:cs typeface="Constantia"/>
              </a:rPr>
              <a:t>karakteristik</a:t>
            </a:r>
            <a:r>
              <a:rPr sz="2400" spc="310" dirty="0">
                <a:latin typeface="Constantia"/>
                <a:cs typeface="Constantia"/>
              </a:rPr>
              <a:t>  </a:t>
            </a:r>
            <a:r>
              <a:rPr sz="2400" spc="-20" dirty="0">
                <a:latin typeface="Constantia"/>
                <a:cs typeface="Constantia"/>
              </a:rPr>
              <a:t>yang 	</a:t>
            </a:r>
            <a:r>
              <a:rPr sz="2400" dirty="0">
                <a:latin typeface="Constantia"/>
                <a:cs typeface="Constantia"/>
              </a:rPr>
              <a:t>dimiliki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spc="-10" dirty="0">
                <a:latin typeface="Constantia"/>
                <a:cs typeface="Constantia"/>
              </a:rPr>
              <a:t>populasi.</a:t>
            </a:r>
            <a:endParaRPr sz="240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62280" rIns="0" bIns="0" rtlCol="0">
            <a:spAutoFit/>
          </a:bodyPr>
          <a:lstStyle/>
          <a:p>
            <a:pPr marL="1452245">
              <a:lnSpc>
                <a:spcPct val="100000"/>
              </a:lnSpc>
              <a:spcBef>
                <a:spcPts val="100"/>
              </a:spcBef>
            </a:pPr>
            <a:r>
              <a:rPr sz="5000" b="0" dirty="0">
                <a:latin typeface="Calibri"/>
                <a:cs typeface="Calibri"/>
              </a:rPr>
              <a:t>TEKNIK</a:t>
            </a:r>
            <a:r>
              <a:rPr sz="5000" b="0" spc="-150" dirty="0">
                <a:latin typeface="Calibri"/>
                <a:cs typeface="Calibri"/>
              </a:rPr>
              <a:t> </a:t>
            </a:r>
            <a:r>
              <a:rPr sz="5000" b="0" spc="-10" dirty="0">
                <a:latin typeface="Calibri"/>
                <a:cs typeface="Calibri"/>
              </a:rPr>
              <a:t>SAMPLING</a:t>
            </a:r>
            <a:endParaRPr sz="5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883409"/>
            <a:ext cx="7994015" cy="4342130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286385" marR="139065" indent="-274320">
              <a:lnSpc>
                <a:spcPts val="2300"/>
              </a:lnSpc>
              <a:spcBef>
                <a:spcPts val="660"/>
              </a:spcBef>
              <a:buClr>
                <a:srgbClr val="0AD0D9"/>
              </a:buClr>
              <a:buSzPct val="93750"/>
              <a:buFont typeface="Segoe UI Symbol"/>
              <a:buChar char="⚫"/>
              <a:tabLst>
                <a:tab pos="286385" algn="l"/>
              </a:tabLst>
            </a:pPr>
            <a:r>
              <a:rPr sz="2400" spc="-10" dirty="0">
                <a:latin typeface="Constantia"/>
                <a:cs typeface="Constantia"/>
              </a:rPr>
              <a:t>Apabila</a:t>
            </a:r>
            <a:r>
              <a:rPr sz="2400" spc="-14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semua</a:t>
            </a:r>
            <a:r>
              <a:rPr sz="2400" spc="-130" dirty="0">
                <a:latin typeface="Constantia"/>
                <a:cs typeface="Constantia"/>
              </a:rPr>
              <a:t> </a:t>
            </a:r>
            <a:r>
              <a:rPr sz="2400" spc="-20" dirty="0">
                <a:latin typeface="Constantia"/>
                <a:cs typeface="Constantia"/>
              </a:rPr>
              <a:t>anggota</a:t>
            </a:r>
            <a:r>
              <a:rPr sz="2400" spc="-8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populasi</a:t>
            </a:r>
            <a:r>
              <a:rPr sz="2400" spc="-8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dipilih</a:t>
            </a:r>
            <a:r>
              <a:rPr sz="2400" spc="-7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menjadi</a:t>
            </a:r>
            <a:r>
              <a:rPr sz="2400" spc="-70" dirty="0">
                <a:latin typeface="Constantia"/>
                <a:cs typeface="Constantia"/>
              </a:rPr>
              <a:t> </a:t>
            </a:r>
            <a:r>
              <a:rPr sz="2400" spc="-10" dirty="0">
                <a:latin typeface="Constantia"/>
                <a:cs typeface="Constantia"/>
              </a:rPr>
              <a:t>anggota </a:t>
            </a:r>
            <a:r>
              <a:rPr sz="2400" dirty="0">
                <a:latin typeface="Constantia"/>
                <a:cs typeface="Constantia"/>
              </a:rPr>
              <a:t>sampel,</a:t>
            </a:r>
            <a:r>
              <a:rPr sz="2400" spc="-6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maka</a:t>
            </a:r>
            <a:r>
              <a:rPr sz="2400" spc="-13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proses</a:t>
            </a:r>
            <a:r>
              <a:rPr sz="2400" spc="-7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ini</a:t>
            </a:r>
            <a:r>
              <a:rPr sz="2400" spc="-10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disebut</a:t>
            </a:r>
            <a:r>
              <a:rPr sz="2400" spc="-105" dirty="0">
                <a:latin typeface="Constantia"/>
                <a:cs typeface="Constantia"/>
              </a:rPr>
              <a:t> </a:t>
            </a:r>
            <a:r>
              <a:rPr sz="2400" b="1" dirty="0">
                <a:latin typeface="Constantia"/>
                <a:cs typeface="Constantia"/>
              </a:rPr>
              <a:t>sensus</a:t>
            </a:r>
            <a:r>
              <a:rPr sz="2400" b="1" spc="-75" dirty="0">
                <a:latin typeface="Constantia"/>
                <a:cs typeface="Constantia"/>
              </a:rPr>
              <a:t> </a:t>
            </a:r>
            <a:r>
              <a:rPr sz="2400" b="1" dirty="0">
                <a:latin typeface="Constantia"/>
                <a:cs typeface="Constantia"/>
              </a:rPr>
              <a:t>(sampel</a:t>
            </a:r>
            <a:r>
              <a:rPr sz="2400" b="1" spc="-35" dirty="0">
                <a:latin typeface="Constantia"/>
                <a:cs typeface="Constantia"/>
              </a:rPr>
              <a:t> </a:t>
            </a:r>
            <a:r>
              <a:rPr sz="2400" b="1" spc="-10" dirty="0">
                <a:latin typeface="Constantia"/>
                <a:cs typeface="Constantia"/>
              </a:rPr>
              <a:t>jenuh).</a:t>
            </a:r>
            <a:endParaRPr sz="2400">
              <a:latin typeface="Constantia"/>
              <a:cs typeface="Constantia"/>
            </a:endParaRPr>
          </a:p>
          <a:p>
            <a:pPr marL="286385" indent="-273685">
              <a:lnSpc>
                <a:spcPts val="2590"/>
              </a:lnSpc>
              <a:spcBef>
                <a:spcPts val="25"/>
              </a:spcBef>
              <a:buClr>
                <a:srgbClr val="0AD0D9"/>
              </a:buClr>
              <a:buSzPct val="93750"/>
              <a:buFont typeface="Segoe UI Symbol"/>
              <a:buChar char="⚫"/>
              <a:tabLst>
                <a:tab pos="286385" algn="l"/>
              </a:tabLst>
            </a:pPr>
            <a:r>
              <a:rPr sz="2400" spc="-50" dirty="0">
                <a:latin typeface="Constantia"/>
                <a:cs typeface="Constantia"/>
              </a:rPr>
              <a:t>Teknik</a:t>
            </a:r>
            <a:r>
              <a:rPr sz="2400" spc="-8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sampling</a:t>
            </a:r>
            <a:r>
              <a:rPr sz="2400" spc="-8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dapat</a:t>
            </a:r>
            <a:r>
              <a:rPr sz="2400" spc="-140" dirty="0">
                <a:latin typeface="Constantia"/>
                <a:cs typeface="Constantia"/>
              </a:rPr>
              <a:t> </a:t>
            </a:r>
            <a:r>
              <a:rPr sz="2400" spc="-10" dirty="0">
                <a:latin typeface="Constantia"/>
                <a:cs typeface="Constantia"/>
              </a:rPr>
              <a:t>dikelompokkan</a:t>
            </a:r>
            <a:r>
              <a:rPr sz="2400" spc="-4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menjadi</a:t>
            </a:r>
            <a:r>
              <a:rPr sz="2400" spc="-8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dua,</a:t>
            </a:r>
            <a:r>
              <a:rPr sz="2400" spc="-90" dirty="0">
                <a:latin typeface="Constantia"/>
                <a:cs typeface="Constantia"/>
              </a:rPr>
              <a:t> </a:t>
            </a:r>
            <a:r>
              <a:rPr sz="2400" spc="-10" dirty="0">
                <a:latin typeface="Constantia"/>
                <a:cs typeface="Constantia"/>
              </a:rPr>
              <a:t>yaitu:</a:t>
            </a:r>
            <a:endParaRPr sz="2400">
              <a:latin typeface="Constantia"/>
              <a:cs typeface="Constantia"/>
            </a:endParaRPr>
          </a:p>
          <a:p>
            <a:pPr marL="568960" lvl="1" indent="-282575">
              <a:lnSpc>
                <a:spcPts val="2590"/>
              </a:lnSpc>
              <a:buFont typeface="Constantia"/>
              <a:buAutoNum type="arabicParenR"/>
              <a:tabLst>
                <a:tab pos="568960" algn="l"/>
              </a:tabLst>
            </a:pPr>
            <a:r>
              <a:rPr sz="2400" b="1" spc="-20" dirty="0">
                <a:latin typeface="Constantia"/>
                <a:cs typeface="Constantia"/>
              </a:rPr>
              <a:t>Probability</a:t>
            </a:r>
            <a:r>
              <a:rPr sz="2400" b="1" spc="-125" dirty="0">
                <a:latin typeface="Constantia"/>
                <a:cs typeface="Constantia"/>
              </a:rPr>
              <a:t> </a:t>
            </a:r>
            <a:r>
              <a:rPr sz="2400" b="1" dirty="0">
                <a:latin typeface="Constantia"/>
                <a:cs typeface="Constantia"/>
              </a:rPr>
              <a:t>sampling</a:t>
            </a:r>
            <a:r>
              <a:rPr sz="2400" dirty="0">
                <a:latin typeface="Constantia"/>
                <a:cs typeface="Constantia"/>
              </a:rPr>
              <a:t>,</a:t>
            </a:r>
            <a:r>
              <a:rPr sz="2400" spc="-70" dirty="0">
                <a:latin typeface="Constantia"/>
                <a:cs typeface="Constantia"/>
              </a:rPr>
              <a:t> </a:t>
            </a:r>
            <a:r>
              <a:rPr sz="2400" spc="-10" dirty="0">
                <a:latin typeface="Constantia"/>
                <a:cs typeface="Constantia"/>
              </a:rPr>
              <a:t>meliputi:</a:t>
            </a:r>
            <a:endParaRPr sz="2400">
              <a:latin typeface="Constantia"/>
              <a:cs typeface="Constantia"/>
            </a:endParaRPr>
          </a:p>
          <a:p>
            <a:pPr marL="861060" lvl="2" indent="-271780">
              <a:lnSpc>
                <a:spcPct val="100000"/>
              </a:lnSpc>
              <a:buClr>
                <a:srgbClr val="0AD0D9"/>
              </a:buClr>
              <a:buSzPct val="93750"/>
              <a:buFont typeface="Segoe UI Symbol"/>
              <a:buChar char="⚫"/>
              <a:tabLst>
                <a:tab pos="861060" algn="l"/>
              </a:tabLst>
            </a:pPr>
            <a:r>
              <a:rPr sz="2400" dirty="0">
                <a:latin typeface="Constantia"/>
                <a:cs typeface="Constantia"/>
              </a:rPr>
              <a:t>acak</a:t>
            </a:r>
            <a:r>
              <a:rPr sz="2400" spc="-105" dirty="0">
                <a:latin typeface="Constantia"/>
                <a:cs typeface="Constantia"/>
              </a:rPr>
              <a:t> </a:t>
            </a:r>
            <a:r>
              <a:rPr sz="2400" spc="-10" dirty="0">
                <a:latin typeface="Constantia"/>
                <a:cs typeface="Constantia"/>
              </a:rPr>
              <a:t>sederhana</a:t>
            </a:r>
            <a:r>
              <a:rPr sz="2400" spc="-9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(</a:t>
            </a:r>
            <a:r>
              <a:rPr sz="2400" i="1" dirty="0">
                <a:latin typeface="Constantia"/>
                <a:cs typeface="Constantia"/>
              </a:rPr>
              <a:t>simple</a:t>
            </a:r>
            <a:r>
              <a:rPr sz="2400" i="1" spc="-40" dirty="0">
                <a:latin typeface="Constantia"/>
                <a:cs typeface="Constantia"/>
              </a:rPr>
              <a:t> </a:t>
            </a:r>
            <a:r>
              <a:rPr sz="2400" i="1" spc="-10" dirty="0">
                <a:latin typeface="Constantia"/>
                <a:cs typeface="Constantia"/>
              </a:rPr>
              <a:t>random</a:t>
            </a:r>
            <a:r>
              <a:rPr sz="2400" spc="-10" dirty="0">
                <a:latin typeface="Constantia"/>
                <a:cs typeface="Constantia"/>
              </a:rPr>
              <a:t>),</a:t>
            </a:r>
            <a:endParaRPr sz="2400">
              <a:latin typeface="Constantia"/>
              <a:cs typeface="Constantia"/>
            </a:endParaRPr>
          </a:p>
          <a:p>
            <a:pPr marL="860425" marR="95885" lvl="2" indent="-271780">
              <a:lnSpc>
                <a:spcPts val="2310"/>
              </a:lnSpc>
              <a:spcBef>
                <a:spcPts val="550"/>
              </a:spcBef>
              <a:buClr>
                <a:srgbClr val="0AD0D9"/>
              </a:buClr>
              <a:buSzPct val="93750"/>
              <a:buFont typeface="Segoe UI Symbol"/>
              <a:buChar char="⚫"/>
              <a:tabLst>
                <a:tab pos="861694" algn="l"/>
              </a:tabLst>
            </a:pPr>
            <a:r>
              <a:rPr sz="2400" dirty="0">
                <a:latin typeface="Constantia"/>
                <a:cs typeface="Constantia"/>
              </a:rPr>
              <a:t>acak</a:t>
            </a:r>
            <a:r>
              <a:rPr sz="2400" spc="-105" dirty="0">
                <a:latin typeface="Constantia"/>
                <a:cs typeface="Constantia"/>
              </a:rPr>
              <a:t> </a:t>
            </a:r>
            <a:r>
              <a:rPr sz="2400" spc="-10" dirty="0">
                <a:latin typeface="Constantia"/>
                <a:cs typeface="Constantia"/>
              </a:rPr>
              <a:t>bertingkat</a:t>
            </a:r>
            <a:r>
              <a:rPr sz="2400" spc="-140" dirty="0">
                <a:latin typeface="Constantia"/>
                <a:cs typeface="Constantia"/>
              </a:rPr>
              <a:t> </a:t>
            </a:r>
            <a:r>
              <a:rPr sz="2400" spc="-10" dirty="0">
                <a:latin typeface="Constantia"/>
                <a:cs typeface="Constantia"/>
              </a:rPr>
              <a:t>proporsional</a:t>
            </a:r>
            <a:r>
              <a:rPr sz="2400" spc="-60" dirty="0">
                <a:latin typeface="Constantia"/>
                <a:cs typeface="Constantia"/>
              </a:rPr>
              <a:t> </a:t>
            </a:r>
            <a:r>
              <a:rPr sz="2400" spc="-10" dirty="0">
                <a:latin typeface="Constantia"/>
                <a:cs typeface="Constantia"/>
              </a:rPr>
              <a:t>(</a:t>
            </a:r>
            <a:r>
              <a:rPr sz="2400" i="1" spc="-10" dirty="0">
                <a:latin typeface="Constantia"/>
                <a:cs typeface="Constantia"/>
              </a:rPr>
              <a:t>proportionate</a:t>
            </a:r>
            <a:r>
              <a:rPr sz="2400" i="1" spc="-65" dirty="0">
                <a:latin typeface="Constantia"/>
                <a:cs typeface="Constantia"/>
              </a:rPr>
              <a:t> </a:t>
            </a:r>
            <a:r>
              <a:rPr sz="2400" i="1" spc="-10" dirty="0">
                <a:latin typeface="Constantia"/>
                <a:cs typeface="Constantia"/>
              </a:rPr>
              <a:t>stratified 	random</a:t>
            </a:r>
            <a:r>
              <a:rPr sz="2400" spc="-10" dirty="0">
                <a:latin typeface="Constantia"/>
                <a:cs typeface="Constantia"/>
              </a:rPr>
              <a:t>),</a:t>
            </a:r>
            <a:endParaRPr sz="2400">
              <a:latin typeface="Constantia"/>
              <a:cs typeface="Constantia"/>
            </a:endParaRPr>
          </a:p>
          <a:p>
            <a:pPr marL="860425" marR="237490" lvl="2" indent="-271780">
              <a:lnSpc>
                <a:spcPct val="80000"/>
              </a:lnSpc>
              <a:spcBef>
                <a:spcPts val="590"/>
              </a:spcBef>
              <a:buClr>
                <a:srgbClr val="0AD0D9"/>
              </a:buClr>
              <a:buSzPct val="93750"/>
              <a:buFont typeface="Segoe UI Symbol"/>
              <a:buChar char="⚫"/>
              <a:tabLst>
                <a:tab pos="861694" algn="l"/>
              </a:tabLst>
            </a:pPr>
            <a:r>
              <a:rPr sz="2400" dirty="0">
                <a:latin typeface="Constantia"/>
                <a:cs typeface="Constantia"/>
              </a:rPr>
              <a:t>acak</a:t>
            </a:r>
            <a:r>
              <a:rPr sz="2400" spc="-85" dirty="0">
                <a:latin typeface="Constantia"/>
                <a:cs typeface="Constantia"/>
              </a:rPr>
              <a:t> </a:t>
            </a:r>
            <a:r>
              <a:rPr sz="2400" spc="-10" dirty="0">
                <a:latin typeface="Constantia"/>
                <a:cs typeface="Constantia"/>
              </a:rPr>
              <a:t>bertingkat</a:t>
            </a:r>
            <a:r>
              <a:rPr sz="2400" spc="-12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tidak</a:t>
            </a:r>
            <a:r>
              <a:rPr sz="2400" spc="-120" dirty="0">
                <a:latin typeface="Constantia"/>
                <a:cs typeface="Constantia"/>
              </a:rPr>
              <a:t> </a:t>
            </a:r>
            <a:r>
              <a:rPr sz="2400" spc="-10" dirty="0">
                <a:latin typeface="Constantia"/>
                <a:cs typeface="Constantia"/>
              </a:rPr>
              <a:t>proporsional</a:t>
            </a:r>
            <a:r>
              <a:rPr sz="2400" spc="-35" dirty="0">
                <a:latin typeface="Constantia"/>
                <a:cs typeface="Constantia"/>
              </a:rPr>
              <a:t> </a:t>
            </a:r>
            <a:r>
              <a:rPr sz="2400" spc="-10" dirty="0">
                <a:latin typeface="Constantia"/>
                <a:cs typeface="Constantia"/>
              </a:rPr>
              <a:t>(</a:t>
            </a:r>
            <a:r>
              <a:rPr sz="2400" i="1" spc="-10" dirty="0">
                <a:latin typeface="Constantia"/>
                <a:cs typeface="Constantia"/>
              </a:rPr>
              <a:t>disproportionate 	</a:t>
            </a:r>
            <a:r>
              <a:rPr sz="2400" i="1" dirty="0">
                <a:latin typeface="Constantia"/>
                <a:cs typeface="Constantia"/>
              </a:rPr>
              <a:t>stratified</a:t>
            </a:r>
            <a:r>
              <a:rPr sz="2400" i="1" spc="-40" dirty="0">
                <a:latin typeface="Constantia"/>
                <a:cs typeface="Constantia"/>
              </a:rPr>
              <a:t> </a:t>
            </a:r>
            <a:r>
              <a:rPr sz="2400" i="1" spc="-10" dirty="0">
                <a:latin typeface="Constantia"/>
                <a:cs typeface="Constantia"/>
              </a:rPr>
              <a:t>random</a:t>
            </a:r>
            <a:r>
              <a:rPr sz="2400" spc="-10" dirty="0">
                <a:latin typeface="Constantia"/>
                <a:cs typeface="Constantia"/>
              </a:rPr>
              <a:t>),</a:t>
            </a:r>
            <a:r>
              <a:rPr sz="2400" spc="-70" dirty="0">
                <a:latin typeface="Constantia"/>
                <a:cs typeface="Constantia"/>
              </a:rPr>
              <a:t> </a:t>
            </a:r>
            <a:r>
              <a:rPr sz="2400" spc="-25" dirty="0">
                <a:latin typeface="Constantia"/>
                <a:cs typeface="Constantia"/>
              </a:rPr>
              <a:t>dan</a:t>
            </a:r>
            <a:endParaRPr sz="2400">
              <a:latin typeface="Constantia"/>
              <a:cs typeface="Constantia"/>
            </a:endParaRPr>
          </a:p>
          <a:p>
            <a:pPr marL="861060" lvl="2" indent="-271780">
              <a:lnSpc>
                <a:spcPct val="100000"/>
              </a:lnSpc>
              <a:buClr>
                <a:srgbClr val="0AD0D9"/>
              </a:buClr>
              <a:buSzPct val="93750"/>
              <a:buFont typeface="Segoe UI Symbol"/>
              <a:buChar char="⚫"/>
              <a:tabLst>
                <a:tab pos="861060" algn="l"/>
              </a:tabLst>
            </a:pPr>
            <a:r>
              <a:rPr sz="2400" i="1" spc="-10" dirty="0">
                <a:latin typeface="Constantia"/>
                <a:cs typeface="Constantia"/>
              </a:rPr>
              <a:t>cluster/area</a:t>
            </a:r>
            <a:r>
              <a:rPr sz="2400" i="1" spc="-85" dirty="0">
                <a:latin typeface="Constantia"/>
                <a:cs typeface="Constantia"/>
              </a:rPr>
              <a:t> </a:t>
            </a:r>
            <a:r>
              <a:rPr sz="2400" i="1" spc="-10" dirty="0">
                <a:latin typeface="Constantia"/>
                <a:cs typeface="Constantia"/>
              </a:rPr>
              <a:t>sampling</a:t>
            </a:r>
            <a:r>
              <a:rPr sz="2400" spc="-10" dirty="0">
                <a:latin typeface="Constantia"/>
                <a:cs typeface="Constantia"/>
              </a:rPr>
              <a:t>;</a:t>
            </a:r>
            <a:endParaRPr sz="2400">
              <a:latin typeface="Constantia"/>
              <a:cs typeface="Constantia"/>
            </a:endParaRPr>
          </a:p>
          <a:p>
            <a:pPr marL="286385" marR="6985" indent="-274320">
              <a:lnSpc>
                <a:spcPts val="2300"/>
              </a:lnSpc>
              <a:spcBef>
                <a:spcPts val="560"/>
              </a:spcBef>
              <a:buClr>
                <a:srgbClr val="0AD0D9"/>
              </a:buClr>
              <a:buSzPct val="93750"/>
              <a:buFont typeface="Segoe UI Symbol"/>
              <a:buChar char="⚫"/>
              <a:tabLst>
                <a:tab pos="286385" algn="l"/>
              </a:tabLst>
            </a:pPr>
            <a:r>
              <a:rPr sz="2400" dirty="0">
                <a:latin typeface="Constantia"/>
                <a:cs typeface="Constantia"/>
              </a:rPr>
              <a:t>2)</a:t>
            </a:r>
            <a:r>
              <a:rPr sz="2400" spc="-55" dirty="0">
                <a:latin typeface="Constantia"/>
                <a:cs typeface="Constantia"/>
              </a:rPr>
              <a:t> </a:t>
            </a:r>
            <a:r>
              <a:rPr sz="2400" b="1" spc="-20" dirty="0">
                <a:latin typeface="Constantia"/>
                <a:cs typeface="Constantia"/>
              </a:rPr>
              <a:t>Nonprobability</a:t>
            </a:r>
            <a:r>
              <a:rPr sz="2400" b="1" spc="-125" dirty="0">
                <a:latin typeface="Constantia"/>
                <a:cs typeface="Constantia"/>
              </a:rPr>
              <a:t> </a:t>
            </a:r>
            <a:r>
              <a:rPr sz="2400" b="1" dirty="0">
                <a:latin typeface="Constantia"/>
                <a:cs typeface="Constantia"/>
              </a:rPr>
              <a:t>sampling</a:t>
            </a:r>
            <a:r>
              <a:rPr sz="2400" dirty="0">
                <a:latin typeface="Constantia"/>
                <a:cs typeface="Constantia"/>
              </a:rPr>
              <a:t>,</a:t>
            </a:r>
            <a:r>
              <a:rPr sz="2400" spc="-3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meliputi:</a:t>
            </a:r>
            <a:r>
              <a:rPr sz="2400" spc="-100" dirty="0">
                <a:latin typeface="Constantia"/>
                <a:cs typeface="Constantia"/>
              </a:rPr>
              <a:t> </a:t>
            </a:r>
            <a:r>
              <a:rPr sz="2400" spc="-10" dirty="0">
                <a:latin typeface="Constantia"/>
                <a:cs typeface="Constantia"/>
              </a:rPr>
              <a:t>sampling sistematis,</a:t>
            </a:r>
            <a:r>
              <a:rPr sz="2400" spc="-7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sampling</a:t>
            </a:r>
            <a:r>
              <a:rPr sz="2400" spc="-3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kuota,</a:t>
            </a:r>
            <a:r>
              <a:rPr sz="2400" spc="-7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sampling</a:t>
            </a:r>
            <a:r>
              <a:rPr sz="2400" spc="-30" dirty="0">
                <a:latin typeface="Constantia"/>
                <a:cs typeface="Constantia"/>
              </a:rPr>
              <a:t> </a:t>
            </a:r>
            <a:r>
              <a:rPr sz="2400" spc="-10" dirty="0">
                <a:latin typeface="Constantia"/>
                <a:cs typeface="Constantia"/>
              </a:rPr>
              <a:t>incidental,</a:t>
            </a:r>
            <a:r>
              <a:rPr sz="2400" spc="-60" dirty="0">
                <a:latin typeface="Constantia"/>
                <a:cs typeface="Constantia"/>
              </a:rPr>
              <a:t> </a:t>
            </a:r>
            <a:r>
              <a:rPr sz="2400" spc="-10" dirty="0">
                <a:latin typeface="Constantia"/>
                <a:cs typeface="Constantia"/>
              </a:rPr>
              <a:t>purposive </a:t>
            </a:r>
            <a:r>
              <a:rPr sz="2400" dirty="0">
                <a:latin typeface="Constantia"/>
                <a:cs typeface="Constantia"/>
              </a:rPr>
              <a:t>sampling,</a:t>
            </a:r>
            <a:r>
              <a:rPr sz="2400" spc="-90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sampling</a:t>
            </a:r>
            <a:r>
              <a:rPr sz="2400" spc="-4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jenuh,</a:t>
            </a:r>
            <a:r>
              <a:rPr sz="2400" spc="-105" dirty="0">
                <a:latin typeface="Constantia"/>
                <a:cs typeface="Constantia"/>
              </a:rPr>
              <a:t> </a:t>
            </a:r>
            <a:r>
              <a:rPr sz="2400" dirty="0">
                <a:latin typeface="Constantia"/>
                <a:cs typeface="Constantia"/>
              </a:rPr>
              <a:t>dan</a:t>
            </a:r>
            <a:r>
              <a:rPr sz="2400" spc="-110" dirty="0">
                <a:latin typeface="Constantia"/>
                <a:cs typeface="Constantia"/>
              </a:rPr>
              <a:t> </a:t>
            </a:r>
            <a:r>
              <a:rPr sz="2400" spc="-10" dirty="0">
                <a:latin typeface="Constantia"/>
                <a:cs typeface="Constantia"/>
              </a:rPr>
              <a:t>snowball</a:t>
            </a:r>
            <a:r>
              <a:rPr sz="2400" spc="-70" dirty="0">
                <a:latin typeface="Constantia"/>
                <a:cs typeface="Constantia"/>
              </a:rPr>
              <a:t> </a:t>
            </a:r>
            <a:r>
              <a:rPr sz="2400" spc="-10" dirty="0">
                <a:latin typeface="Constantia"/>
                <a:cs typeface="Constantia"/>
              </a:rPr>
              <a:t>sampling.</a:t>
            </a:r>
            <a:endParaRPr sz="240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7574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400" b="0" spc="-20" dirty="0">
                <a:latin typeface="Calibri"/>
                <a:cs typeface="Calibri"/>
              </a:rPr>
              <a:t>TEKNIK-</a:t>
            </a:r>
            <a:r>
              <a:rPr sz="2400" b="0" dirty="0">
                <a:latin typeface="Calibri"/>
                <a:cs typeface="Calibri"/>
              </a:rPr>
              <a:t>TEKNIK</a:t>
            </a:r>
            <a:r>
              <a:rPr sz="2400" b="0" spc="-4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PROBABILITY</a:t>
            </a:r>
            <a:r>
              <a:rPr sz="2400" b="0" spc="-70" dirty="0">
                <a:latin typeface="Calibri"/>
                <a:cs typeface="Calibri"/>
              </a:rPr>
              <a:t> </a:t>
            </a:r>
            <a:r>
              <a:rPr sz="2400" b="0" spc="-10" dirty="0">
                <a:latin typeface="Calibri"/>
                <a:cs typeface="Calibri"/>
              </a:rPr>
              <a:t>SAMPLING</a:t>
            </a:r>
            <a:endParaRPr sz="2400">
              <a:latin typeface="Calibri"/>
              <a:cs typeface="Calibri"/>
            </a:endParaRPr>
          </a:p>
          <a:p>
            <a:pPr marL="12700" marR="5080" algn="ctr">
              <a:lnSpc>
                <a:spcPct val="100000"/>
              </a:lnSpc>
            </a:pPr>
            <a:r>
              <a:rPr sz="2400" b="0" spc="-25" dirty="0">
                <a:latin typeface="Calibri"/>
                <a:cs typeface="Calibri"/>
              </a:rPr>
              <a:t>Teknik</a:t>
            </a:r>
            <a:r>
              <a:rPr sz="2400" b="0" spc="-6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yang</a:t>
            </a:r>
            <a:r>
              <a:rPr sz="2400" b="0" spc="-5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memberi</a:t>
            </a:r>
            <a:r>
              <a:rPr sz="2400" b="0" spc="-6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peluang</a:t>
            </a:r>
            <a:r>
              <a:rPr sz="2400" b="0" spc="-60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yang</a:t>
            </a:r>
            <a:r>
              <a:rPr sz="2400" b="0" spc="-5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sama</a:t>
            </a:r>
            <a:r>
              <a:rPr sz="2400" b="0" spc="-70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bagi</a:t>
            </a:r>
            <a:r>
              <a:rPr sz="2400" b="0" spc="-70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setiap</a:t>
            </a:r>
            <a:r>
              <a:rPr sz="2400" b="0" spc="-50" dirty="0">
                <a:latin typeface="Calibri"/>
                <a:cs typeface="Calibri"/>
              </a:rPr>
              <a:t> </a:t>
            </a:r>
            <a:r>
              <a:rPr sz="2400" b="0" spc="-10" dirty="0">
                <a:latin typeface="Calibri"/>
                <a:cs typeface="Calibri"/>
              </a:rPr>
              <a:t>anggota </a:t>
            </a:r>
            <a:r>
              <a:rPr sz="2400" b="0" dirty="0">
                <a:latin typeface="Calibri"/>
                <a:cs typeface="Calibri"/>
              </a:rPr>
              <a:t>populasi</a:t>
            </a:r>
            <a:r>
              <a:rPr sz="2400" b="0" spc="-7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untuk</a:t>
            </a:r>
            <a:r>
              <a:rPr sz="2400" b="0" spc="-7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dipilih</a:t>
            </a:r>
            <a:r>
              <a:rPr sz="2400" b="0" spc="-50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menjadi</a:t>
            </a:r>
            <a:r>
              <a:rPr sz="2400" b="0" spc="-65" dirty="0">
                <a:latin typeface="Calibri"/>
                <a:cs typeface="Calibri"/>
              </a:rPr>
              <a:t> </a:t>
            </a:r>
            <a:r>
              <a:rPr sz="2400" b="0" spc="-10" dirty="0">
                <a:latin typeface="Calibri"/>
                <a:cs typeface="Calibri"/>
              </a:rPr>
              <a:t>sampel)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911604"/>
            <a:ext cx="8074659" cy="37325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2890" indent="-250190">
              <a:lnSpc>
                <a:spcPct val="100000"/>
              </a:lnSpc>
              <a:spcBef>
                <a:spcPts val="100"/>
              </a:spcBef>
              <a:buAutoNum type="arabicParenR"/>
              <a:tabLst>
                <a:tab pos="262890" algn="l"/>
              </a:tabLst>
            </a:pPr>
            <a:r>
              <a:rPr sz="1600" b="1" dirty="0">
                <a:latin typeface="Constantia"/>
                <a:cs typeface="Constantia"/>
              </a:rPr>
              <a:t>Simple</a:t>
            </a:r>
            <a:r>
              <a:rPr sz="1600" b="1" spc="-80" dirty="0">
                <a:latin typeface="Constantia"/>
                <a:cs typeface="Constantia"/>
              </a:rPr>
              <a:t> </a:t>
            </a:r>
            <a:r>
              <a:rPr sz="1600" b="1" spc="-20" dirty="0">
                <a:latin typeface="Constantia"/>
                <a:cs typeface="Constantia"/>
              </a:rPr>
              <a:t>random</a:t>
            </a:r>
            <a:r>
              <a:rPr sz="1600" b="1" spc="-45" dirty="0">
                <a:latin typeface="Constantia"/>
                <a:cs typeface="Constantia"/>
              </a:rPr>
              <a:t> </a:t>
            </a:r>
            <a:r>
              <a:rPr sz="1600" b="1" dirty="0">
                <a:latin typeface="Constantia"/>
                <a:cs typeface="Constantia"/>
              </a:rPr>
              <a:t>sampling</a:t>
            </a:r>
            <a:r>
              <a:rPr sz="1600" b="1" spc="-5" dirty="0">
                <a:latin typeface="Constantia"/>
                <a:cs typeface="Constantia"/>
              </a:rPr>
              <a:t> </a:t>
            </a:r>
            <a:r>
              <a:rPr sz="1600" b="1" dirty="0">
                <a:latin typeface="Constantia"/>
                <a:cs typeface="Constantia"/>
              </a:rPr>
              <a:t>(populasi</a:t>
            </a:r>
            <a:r>
              <a:rPr sz="1600" b="1" spc="-20" dirty="0">
                <a:latin typeface="Constantia"/>
                <a:cs typeface="Constantia"/>
              </a:rPr>
              <a:t> </a:t>
            </a:r>
            <a:r>
              <a:rPr sz="1600" b="1" spc="-10" dirty="0">
                <a:latin typeface="Constantia"/>
                <a:cs typeface="Constantia"/>
              </a:rPr>
              <a:t>homogen)</a:t>
            </a:r>
            <a:endParaRPr sz="1600">
              <a:latin typeface="Constantia"/>
              <a:cs typeface="Constantia"/>
            </a:endParaRPr>
          </a:p>
          <a:p>
            <a:pPr marL="249554" marR="5080" lvl="1" indent="-237490">
              <a:lnSpc>
                <a:spcPts val="1540"/>
              </a:lnSpc>
              <a:spcBef>
                <a:spcPts val="370"/>
              </a:spcBef>
              <a:buClr>
                <a:srgbClr val="0AD0D9"/>
              </a:buClr>
              <a:buSzPct val="93750"/>
              <a:buFont typeface="Segoe UI Symbol"/>
              <a:buChar char="⚫"/>
              <a:tabLst>
                <a:tab pos="249554" algn="l"/>
              </a:tabLst>
            </a:pPr>
            <a:r>
              <a:rPr sz="1600" spc="-10" dirty="0">
                <a:latin typeface="Constantia"/>
                <a:cs typeface="Constantia"/>
              </a:rPr>
              <a:t>pengambilan</a:t>
            </a:r>
            <a:r>
              <a:rPr sz="1600" spc="-50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sampel</a:t>
            </a:r>
            <a:r>
              <a:rPr sz="1600" spc="-30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dilakukan</a:t>
            </a:r>
            <a:r>
              <a:rPr sz="1600" spc="-5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secara</a:t>
            </a:r>
            <a:r>
              <a:rPr sz="1600" spc="-70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acak</a:t>
            </a:r>
            <a:r>
              <a:rPr sz="1600" spc="-40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tanpa</a:t>
            </a:r>
            <a:r>
              <a:rPr sz="1600" spc="-4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memperhatikan</a:t>
            </a:r>
            <a:r>
              <a:rPr sz="1600" spc="-5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strata</a:t>
            </a:r>
            <a:r>
              <a:rPr sz="1600" spc="-65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yang</a:t>
            </a:r>
            <a:r>
              <a:rPr sz="1600" spc="-25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ada.</a:t>
            </a:r>
            <a:r>
              <a:rPr sz="1600" spc="-4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Teknik </a:t>
            </a:r>
            <a:r>
              <a:rPr sz="1600" dirty="0">
                <a:latin typeface="Constantia"/>
                <a:cs typeface="Constantia"/>
              </a:rPr>
              <a:t>ini</a:t>
            </a:r>
            <a:r>
              <a:rPr sz="1600" spc="-40" dirty="0">
                <a:latin typeface="Constantia"/>
                <a:cs typeface="Constantia"/>
              </a:rPr>
              <a:t> </a:t>
            </a:r>
            <a:r>
              <a:rPr sz="1600" spc="-20" dirty="0">
                <a:latin typeface="Constantia"/>
                <a:cs typeface="Constantia"/>
              </a:rPr>
              <a:t>hanya</a:t>
            </a:r>
            <a:r>
              <a:rPr sz="1600" spc="-85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digunakan</a:t>
            </a:r>
            <a:r>
              <a:rPr sz="1600" spc="-45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jika</a:t>
            </a:r>
            <a:r>
              <a:rPr sz="1600" spc="-10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populasinya</a:t>
            </a:r>
            <a:r>
              <a:rPr sz="1600" spc="-4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homogen.</a:t>
            </a:r>
            <a:endParaRPr sz="1600">
              <a:latin typeface="Constantia"/>
              <a:cs typeface="Constantia"/>
            </a:endParaRPr>
          </a:p>
          <a:p>
            <a:pPr marL="12700">
              <a:lnSpc>
                <a:spcPct val="100000"/>
              </a:lnSpc>
              <a:spcBef>
                <a:spcPts val="1925"/>
              </a:spcBef>
            </a:pPr>
            <a:r>
              <a:rPr sz="1600" b="1" dirty="0">
                <a:latin typeface="Constantia"/>
                <a:cs typeface="Constantia"/>
              </a:rPr>
              <a:t>2)</a:t>
            </a:r>
            <a:r>
              <a:rPr sz="1600" b="1" spc="360" dirty="0">
                <a:latin typeface="Constantia"/>
                <a:cs typeface="Constantia"/>
              </a:rPr>
              <a:t> </a:t>
            </a:r>
            <a:r>
              <a:rPr sz="1600" b="1" spc="-10" dirty="0">
                <a:latin typeface="Constantia"/>
                <a:cs typeface="Constantia"/>
              </a:rPr>
              <a:t>Proportionale</a:t>
            </a:r>
            <a:r>
              <a:rPr sz="1600" b="1" spc="-65" dirty="0">
                <a:latin typeface="Constantia"/>
                <a:cs typeface="Constantia"/>
              </a:rPr>
              <a:t> </a:t>
            </a:r>
            <a:r>
              <a:rPr sz="1600" b="1" dirty="0">
                <a:latin typeface="Constantia"/>
                <a:cs typeface="Constantia"/>
              </a:rPr>
              <a:t>stratifiled</a:t>
            </a:r>
            <a:r>
              <a:rPr sz="1600" b="1" spc="-55" dirty="0">
                <a:latin typeface="Constantia"/>
                <a:cs typeface="Constantia"/>
              </a:rPr>
              <a:t> </a:t>
            </a:r>
            <a:r>
              <a:rPr sz="1600" b="1" spc="-20" dirty="0">
                <a:latin typeface="Constantia"/>
                <a:cs typeface="Constantia"/>
              </a:rPr>
              <a:t>random</a:t>
            </a:r>
            <a:r>
              <a:rPr sz="1600" b="1" spc="-50" dirty="0">
                <a:latin typeface="Constantia"/>
                <a:cs typeface="Constantia"/>
              </a:rPr>
              <a:t> </a:t>
            </a:r>
            <a:r>
              <a:rPr sz="1600" b="1" dirty="0">
                <a:latin typeface="Constantia"/>
                <a:cs typeface="Constantia"/>
              </a:rPr>
              <a:t>sampling</a:t>
            </a:r>
            <a:r>
              <a:rPr sz="1600" b="1" spc="-10" dirty="0">
                <a:latin typeface="Constantia"/>
                <a:cs typeface="Constantia"/>
              </a:rPr>
              <a:t> </a:t>
            </a:r>
            <a:r>
              <a:rPr sz="1600" b="1" dirty="0">
                <a:latin typeface="Constantia"/>
                <a:cs typeface="Constantia"/>
              </a:rPr>
              <a:t>(populasi</a:t>
            </a:r>
            <a:r>
              <a:rPr sz="1600" b="1" spc="-40" dirty="0">
                <a:latin typeface="Constantia"/>
                <a:cs typeface="Constantia"/>
              </a:rPr>
              <a:t> </a:t>
            </a:r>
            <a:r>
              <a:rPr sz="1600" b="1" dirty="0">
                <a:latin typeface="Constantia"/>
                <a:cs typeface="Constantia"/>
              </a:rPr>
              <a:t>tidak</a:t>
            </a:r>
            <a:r>
              <a:rPr sz="1600" b="1" spc="-45" dirty="0">
                <a:latin typeface="Constantia"/>
                <a:cs typeface="Constantia"/>
              </a:rPr>
              <a:t> </a:t>
            </a:r>
            <a:r>
              <a:rPr sz="1600" b="1" spc="-10" dirty="0">
                <a:latin typeface="Constantia"/>
                <a:cs typeface="Constantia"/>
              </a:rPr>
              <a:t>homogen)</a:t>
            </a:r>
            <a:endParaRPr sz="1600">
              <a:latin typeface="Constantia"/>
              <a:cs typeface="Constantia"/>
            </a:endParaRPr>
          </a:p>
          <a:p>
            <a:pPr marL="249554" marR="8255" indent="-237490">
              <a:lnSpc>
                <a:spcPct val="80000"/>
              </a:lnSpc>
              <a:spcBef>
                <a:spcPts val="385"/>
              </a:spcBef>
              <a:buClr>
                <a:srgbClr val="0AD0D9"/>
              </a:buClr>
              <a:buSzPct val="93750"/>
              <a:buFont typeface="Segoe UI Symbol"/>
              <a:buChar char="⚫"/>
              <a:tabLst>
                <a:tab pos="249554" algn="l"/>
              </a:tabLst>
            </a:pPr>
            <a:r>
              <a:rPr sz="1600" dirty="0">
                <a:latin typeface="Constantia"/>
                <a:cs typeface="Constantia"/>
              </a:rPr>
              <a:t>pengambilan</a:t>
            </a:r>
            <a:r>
              <a:rPr sz="1600" spc="320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sampel</a:t>
            </a:r>
            <a:r>
              <a:rPr sz="1600" spc="350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dilakukan</a:t>
            </a:r>
            <a:r>
              <a:rPr sz="1600" spc="330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secara</a:t>
            </a:r>
            <a:r>
              <a:rPr sz="1600" spc="315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acak</a:t>
            </a:r>
            <a:r>
              <a:rPr sz="1600" spc="335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dengan</a:t>
            </a:r>
            <a:r>
              <a:rPr sz="1600" spc="335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memperhatikan</a:t>
            </a:r>
            <a:r>
              <a:rPr sz="1600" spc="335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strata</a:t>
            </a:r>
            <a:r>
              <a:rPr sz="1600" spc="315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yang</a:t>
            </a:r>
            <a:r>
              <a:rPr sz="1600" spc="350" dirty="0">
                <a:latin typeface="Constantia"/>
                <a:cs typeface="Constantia"/>
              </a:rPr>
              <a:t> </a:t>
            </a:r>
            <a:r>
              <a:rPr sz="1600" spc="-20" dirty="0">
                <a:latin typeface="Constantia"/>
                <a:cs typeface="Constantia"/>
              </a:rPr>
              <a:t>ada. Artinya</a:t>
            </a:r>
            <a:r>
              <a:rPr sz="1600" spc="-80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setiap</a:t>
            </a:r>
            <a:r>
              <a:rPr sz="1600" spc="-7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strata</a:t>
            </a:r>
            <a:r>
              <a:rPr sz="1600" spc="-6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terwakili</a:t>
            </a:r>
            <a:r>
              <a:rPr sz="1600" spc="-35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sesuai</a:t>
            </a:r>
            <a:r>
              <a:rPr sz="1600" spc="-2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proporsinya.</a:t>
            </a:r>
            <a:endParaRPr sz="1600">
              <a:latin typeface="Constantia"/>
              <a:cs typeface="Constantia"/>
            </a:endParaRPr>
          </a:p>
          <a:p>
            <a:pPr marL="12700">
              <a:lnSpc>
                <a:spcPct val="100000"/>
              </a:lnSpc>
              <a:spcBef>
                <a:spcPts val="1920"/>
              </a:spcBef>
            </a:pPr>
            <a:r>
              <a:rPr sz="1600" b="1" dirty="0">
                <a:latin typeface="Constantia"/>
                <a:cs typeface="Constantia"/>
              </a:rPr>
              <a:t>3)</a:t>
            </a:r>
            <a:r>
              <a:rPr sz="1600" b="1" spc="370" dirty="0">
                <a:latin typeface="Constantia"/>
                <a:cs typeface="Constantia"/>
              </a:rPr>
              <a:t> </a:t>
            </a:r>
            <a:r>
              <a:rPr sz="1600" b="1" spc="-10" dirty="0">
                <a:latin typeface="Constantia"/>
                <a:cs typeface="Constantia"/>
              </a:rPr>
              <a:t>Disproportionate</a:t>
            </a:r>
            <a:r>
              <a:rPr sz="1600" b="1" spc="-80" dirty="0">
                <a:latin typeface="Constantia"/>
                <a:cs typeface="Constantia"/>
              </a:rPr>
              <a:t> </a:t>
            </a:r>
            <a:r>
              <a:rPr sz="1600" b="1" dirty="0">
                <a:latin typeface="Constantia"/>
                <a:cs typeface="Constantia"/>
              </a:rPr>
              <a:t>stratifiled</a:t>
            </a:r>
            <a:r>
              <a:rPr sz="1600" b="1" spc="-25" dirty="0">
                <a:latin typeface="Constantia"/>
                <a:cs typeface="Constantia"/>
              </a:rPr>
              <a:t> </a:t>
            </a:r>
            <a:r>
              <a:rPr sz="1600" b="1" spc="-20" dirty="0">
                <a:latin typeface="Constantia"/>
                <a:cs typeface="Constantia"/>
              </a:rPr>
              <a:t>random</a:t>
            </a:r>
            <a:r>
              <a:rPr sz="1600" b="1" spc="-60" dirty="0">
                <a:latin typeface="Constantia"/>
                <a:cs typeface="Constantia"/>
              </a:rPr>
              <a:t> </a:t>
            </a:r>
            <a:r>
              <a:rPr sz="1600" b="1" spc="-10" dirty="0">
                <a:latin typeface="Constantia"/>
                <a:cs typeface="Constantia"/>
              </a:rPr>
              <a:t>sampling</a:t>
            </a:r>
            <a:endParaRPr sz="1600">
              <a:latin typeface="Constantia"/>
              <a:cs typeface="Constantia"/>
            </a:endParaRPr>
          </a:p>
          <a:p>
            <a:pPr marL="249554" indent="-236854">
              <a:lnSpc>
                <a:spcPts val="1730"/>
              </a:lnSpc>
              <a:buClr>
                <a:srgbClr val="0AD0D9"/>
              </a:buClr>
              <a:buSzPct val="93750"/>
              <a:buFont typeface="Segoe UI Symbol"/>
              <a:buChar char="⚫"/>
              <a:tabLst>
                <a:tab pos="249554" algn="l"/>
              </a:tabLst>
            </a:pPr>
            <a:r>
              <a:rPr sz="1600" dirty="0">
                <a:latin typeface="Constantia"/>
                <a:cs typeface="Constantia"/>
              </a:rPr>
              <a:t>teknik</a:t>
            </a:r>
            <a:r>
              <a:rPr sz="1600" spc="-40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ini</a:t>
            </a:r>
            <a:r>
              <a:rPr sz="1600" spc="-15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digunakan</a:t>
            </a:r>
            <a:r>
              <a:rPr sz="1600" spc="-40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untuk</a:t>
            </a:r>
            <a:r>
              <a:rPr sz="1600" spc="-40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menentukan</a:t>
            </a:r>
            <a:r>
              <a:rPr sz="1600" spc="-40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jumlah</a:t>
            </a:r>
            <a:r>
              <a:rPr sz="1600" spc="-50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sampel</a:t>
            </a:r>
            <a:r>
              <a:rPr sz="1600" spc="-20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dengan</a:t>
            </a:r>
            <a:r>
              <a:rPr sz="1600" spc="-40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populasi</a:t>
            </a:r>
            <a:r>
              <a:rPr sz="1600" spc="-25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berstrata</a:t>
            </a:r>
            <a:r>
              <a:rPr sz="1600" spc="-6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tetapi</a:t>
            </a:r>
            <a:endParaRPr sz="1600">
              <a:latin typeface="Constantia"/>
              <a:cs typeface="Constantia"/>
            </a:endParaRPr>
          </a:p>
          <a:p>
            <a:pPr marL="249554">
              <a:lnSpc>
                <a:spcPts val="1730"/>
              </a:lnSpc>
            </a:pPr>
            <a:r>
              <a:rPr sz="1600" dirty="0">
                <a:latin typeface="Constantia"/>
                <a:cs typeface="Constantia"/>
              </a:rPr>
              <a:t>kurang</a:t>
            </a:r>
            <a:r>
              <a:rPr sz="1600" spc="-3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proporsional,</a:t>
            </a:r>
            <a:r>
              <a:rPr sz="1600" spc="-25" dirty="0">
                <a:latin typeface="Constantia"/>
                <a:cs typeface="Constantia"/>
              </a:rPr>
              <a:t> </a:t>
            </a:r>
            <a:r>
              <a:rPr sz="1600" spc="-20" dirty="0">
                <a:latin typeface="Constantia"/>
                <a:cs typeface="Constantia"/>
              </a:rPr>
              <a:t>artinya</a:t>
            </a:r>
            <a:r>
              <a:rPr sz="1600" spc="-85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ada</a:t>
            </a:r>
            <a:r>
              <a:rPr sz="1600" spc="-4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beberapa</a:t>
            </a:r>
            <a:r>
              <a:rPr sz="1600" spc="-5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kelompok</a:t>
            </a:r>
            <a:r>
              <a:rPr sz="1600" spc="-6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strata</a:t>
            </a:r>
            <a:r>
              <a:rPr sz="1600" spc="-95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yang</a:t>
            </a:r>
            <a:r>
              <a:rPr sz="1600" spc="-20" dirty="0">
                <a:latin typeface="Constantia"/>
                <a:cs typeface="Constantia"/>
              </a:rPr>
              <a:t> ukurannya</a:t>
            </a:r>
            <a:r>
              <a:rPr sz="1600" spc="-25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kecil</a:t>
            </a:r>
            <a:r>
              <a:rPr sz="1600" spc="-4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sekali</a:t>
            </a:r>
            <a:endParaRPr sz="1600">
              <a:latin typeface="Constantia"/>
              <a:cs typeface="Constantia"/>
            </a:endParaRPr>
          </a:p>
          <a:p>
            <a:pPr marL="12700">
              <a:lnSpc>
                <a:spcPct val="100000"/>
              </a:lnSpc>
              <a:spcBef>
                <a:spcPts val="1925"/>
              </a:spcBef>
            </a:pPr>
            <a:r>
              <a:rPr sz="1600" b="1" dirty="0">
                <a:latin typeface="Constantia"/>
                <a:cs typeface="Constantia"/>
              </a:rPr>
              <a:t>4)</a:t>
            </a:r>
            <a:r>
              <a:rPr sz="1600" b="1" spc="-45" dirty="0">
                <a:latin typeface="Constantia"/>
                <a:cs typeface="Constantia"/>
              </a:rPr>
              <a:t> </a:t>
            </a:r>
            <a:r>
              <a:rPr sz="1600" b="1" spc="-10" dirty="0">
                <a:latin typeface="Constantia"/>
                <a:cs typeface="Constantia"/>
              </a:rPr>
              <a:t>Cluster</a:t>
            </a:r>
            <a:r>
              <a:rPr sz="1600" b="1" spc="-95" dirty="0">
                <a:latin typeface="Constantia"/>
                <a:cs typeface="Constantia"/>
              </a:rPr>
              <a:t> </a:t>
            </a:r>
            <a:r>
              <a:rPr sz="1600" b="1" dirty="0">
                <a:latin typeface="Constantia"/>
                <a:cs typeface="Constantia"/>
              </a:rPr>
              <a:t>sampling</a:t>
            </a:r>
            <a:r>
              <a:rPr sz="1600" b="1" spc="-20" dirty="0">
                <a:latin typeface="Constantia"/>
                <a:cs typeface="Constantia"/>
              </a:rPr>
              <a:t> </a:t>
            </a:r>
            <a:r>
              <a:rPr sz="1600" b="1" dirty="0">
                <a:latin typeface="Constantia"/>
                <a:cs typeface="Constantia"/>
              </a:rPr>
              <a:t>(Sampling</a:t>
            </a:r>
            <a:r>
              <a:rPr sz="1600" b="1" spc="-10" dirty="0">
                <a:latin typeface="Constantia"/>
                <a:cs typeface="Constantia"/>
              </a:rPr>
              <a:t> Daerah)</a:t>
            </a:r>
            <a:endParaRPr sz="1600">
              <a:latin typeface="Constantia"/>
              <a:cs typeface="Constantia"/>
            </a:endParaRPr>
          </a:p>
          <a:p>
            <a:pPr marL="249554" marR="8255" indent="-237490">
              <a:lnSpc>
                <a:spcPts val="1540"/>
              </a:lnSpc>
              <a:spcBef>
                <a:spcPts val="365"/>
              </a:spcBef>
              <a:buClr>
                <a:srgbClr val="0AD0D9"/>
              </a:buClr>
              <a:buSzPct val="93750"/>
              <a:buFont typeface="Segoe UI Symbol"/>
              <a:buChar char="⚫"/>
              <a:tabLst>
                <a:tab pos="249554" algn="l"/>
              </a:tabLst>
            </a:pPr>
            <a:r>
              <a:rPr sz="1600" dirty="0">
                <a:latin typeface="Constantia"/>
                <a:cs typeface="Constantia"/>
              </a:rPr>
              <a:t>teknik</a:t>
            </a:r>
            <a:r>
              <a:rPr sz="1600" spc="185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ini</a:t>
            </a:r>
            <a:r>
              <a:rPr sz="1600" spc="225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digunakan</a:t>
            </a:r>
            <a:r>
              <a:rPr sz="1600" spc="195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untuk</a:t>
            </a:r>
            <a:r>
              <a:rPr sz="1600" spc="200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menentukan</a:t>
            </a:r>
            <a:r>
              <a:rPr sz="1600" spc="195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jumlah</a:t>
            </a:r>
            <a:r>
              <a:rPr sz="1600" spc="190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sampel</a:t>
            </a:r>
            <a:r>
              <a:rPr sz="1600" spc="225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jika</a:t>
            </a:r>
            <a:r>
              <a:rPr sz="1600" spc="180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sumber</a:t>
            </a:r>
            <a:r>
              <a:rPr sz="1600" spc="160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data</a:t>
            </a:r>
            <a:r>
              <a:rPr sz="1600" spc="175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sangat</a:t>
            </a:r>
            <a:r>
              <a:rPr sz="1600" spc="16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luas. Pengambilan</a:t>
            </a:r>
            <a:r>
              <a:rPr sz="1600" spc="-75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sampel</a:t>
            </a:r>
            <a:r>
              <a:rPr sz="1600" spc="-4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didasarkan</a:t>
            </a:r>
            <a:r>
              <a:rPr sz="1600" spc="-6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daerah</a:t>
            </a:r>
            <a:r>
              <a:rPr sz="1600" spc="-65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populasi</a:t>
            </a:r>
            <a:r>
              <a:rPr sz="1600" spc="-50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yang</a:t>
            </a:r>
            <a:r>
              <a:rPr sz="1600" spc="-10" dirty="0">
                <a:latin typeface="Constantia"/>
                <a:cs typeface="Constantia"/>
              </a:rPr>
              <a:t> telah</a:t>
            </a:r>
            <a:r>
              <a:rPr sz="1600" spc="-8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ditetapkan.</a:t>
            </a:r>
            <a:endParaRPr sz="1600">
              <a:latin typeface="Constantia"/>
              <a:cs typeface="Constantia"/>
            </a:endParaRPr>
          </a:p>
          <a:p>
            <a:pPr marL="249554" indent="-236854">
              <a:lnSpc>
                <a:spcPct val="100000"/>
              </a:lnSpc>
              <a:spcBef>
                <a:spcPts val="10"/>
              </a:spcBef>
              <a:buClr>
                <a:srgbClr val="0AD0D9"/>
              </a:buClr>
              <a:buSzPct val="93750"/>
              <a:buFont typeface="Segoe UI Symbol"/>
              <a:buChar char="⚫"/>
              <a:tabLst>
                <a:tab pos="249554" algn="l"/>
              </a:tabLst>
            </a:pPr>
            <a:r>
              <a:rPr sz="1600" spc="-20" dirty="0">
                <a:latin typeface="Constantia"/>
                <a:cs typeface="Constantia"/>
              </a:rPr>
              <a:t>Misalnya</a:t>
            </a:r>
            <a:r>
              <a:rPr sz="1600" spc="-90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dari</a:t>
            </a:r>
            <a:r>
              <a:rPr sz="1600" spc="-10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27</a:t>
            </a:r>
            <a:r>
              <a:rPr sz="1600" spc="-3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propinsi</a:t>
            </a:r>
            <a:r>
              <a:rPr sz="1600" spc="-25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diambil</a:t>
            </a:r>
            <a:r>
              <a:rPr sz="1600" spc="-25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10</a:t>
            </a:r>
            <a:r>
              <a:rPr sz="1600" spc="-3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propinsi</a:t>
            </a:r>
            <a:r>
              <a:rPr sz="1600" spc="-2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secara</a:t>
            </a:r>
            <a:r>
              <a:rPr sz="1600" spc="-8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random/acak.</a:t>
            </a:r>
            <a:endParaRPr sz="160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7574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NONPROBABILITY</a:t>
            </a:r>
            <a:r>
              <a:rPr sz="2400" spc="-110" dirty="0"/>
              <a:t> </a:t>
            </a:r>
            <a:r>
              <a:rPr sz="2400" spc="-10" dirty="0"/>
              <a:t>SAMPLING</a:t>
            </a:r>
            <a:endParaRPr sz="2400"/>
          </a:p>
          <a:p>
            <a:pPr marL="11430" marR="5080" algn="ctr">
              <a:lnSpc>
                <a:spcPct val="100000"/>
              </a:lnSpc>
            </a:pPr>
            <a:r>
              <a:rPr sz="2400" b="0" spc="-25" dirty="0">
                <a:latin typeface="Calibri"/>
                <a:cs typeface="Calibri"/>
              </a:rPr>
              <a:t>(Teknik</a:t>
            </a:r>
            <a:r>
              <a:rPr sz="2400" b="0" spc="-5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yang</a:t>
            </a:r>
            <a:r>
              <a:rPr sz="2400" b="0" spc="-4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tidak</a:t>
            </a:r>
            <a:r>
              <a:rPr sz="2400" b="0" spc="-60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memberi</a:t>
            </a:r>
            <a:r>
              <a:rPr sz="2400" b="0" spc="-5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peluang</a:t>
            </a:r>
            <a:r>
              <a:rPr sz="2400" b="0" spc="-50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yang</a:t>
            </a:r>
            <a:r>
              <a:rPr sz="2400" b="0" spc="-50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sama</a:t>
            </a:r>
            <a:r>
              <a:rPr sz="2400" b="0" spc="-5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bagi</a:t>
            </a:r>
            <a:r>
              <a:rPr sz="2400" b="0" spc="-55" dirty="0">
                <a:latin typeface="Calibri"/>
                <a:cs typeface="Calibri"/>
              </a:rPr>
              <a:t> </a:t>
            </a:r>
            <a:r>
              <a:rPr sz="2400" b="0" spc="-10" dirty="0">
                <a:latin typeface="Calibri"/>
                <a:cs typeface="Calibri"/>
              </a:rPr>
              <a:t>setiap </a:t>
            </a:r>
            <a:r>
              <a:rPr sz="2400" b="0" dirty="0">
                <a:latin typeface="Calibri"/>
                <a:cs typeface="Calibri"/>
              </a:rPr>
              <a:t>anggota</a:t>
            </a:r>
            <a:r>
              <a:rPr sz="2400" b="0" spc="-80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populasi</a:t>
            </a:r>
            <a:r>
              <a:rPr sz="2400" b="0" spc="-6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untuk</a:t>
            </a:r>
            <a:r>
              <a:rPr sz="2400" b="0" spc="-70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dipilih</a:t>
            </a:r>
            <a:r>
              <a:rPr sz="2400" b="0" spc="-50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menjadi</a:t>
            </a:r>
            <a:r>
              <a:rPr sz="2400" b="0" spc="-65" dirty="0">
                <a:latin typeface="Calibri"/>
                <a:cs typeface="Calibri"/>
              </a:rPr>
              <a:t> </a:t>
            </a:r>
            <a:r>
              <a:rPr sz="2400" b="0" spc="-10" dirty="0">
                <a:latin typeface="Calibri"/>
                <a:cs typeface="Calibri"/>
              </a:rPr>
              <a:t>sampel)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911604"/>
            <a:ext cx="7673975" cy="41230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1785" indent="-299085">
              <a:lnSpc>
                <a:spcPct val="100000"/>
              </a:lnSpc>
              <a:spcBef>
                <a:spcPts val="100"/>
              </a:spcBef>
              <a:buAutoNum type="arabicParenR"/>
              <a:tabLst>
                <a:tab pos="311785" algn="l"/>
              </a:tabLst>
            </a:pPr>
            <a:r>
              <a:rPr sz="1600" b="1" dirty="0">
                <a:latin typeface="Constantia"/>
                <a:cs typeface="Constantia"/>
              </a:rPr>
              <a:t>Sampling</a:t>
            </a:r>
            <a:r>
              <a:rPr sz="1600" b="1" spc="-60" dirty="0">
                <a:latin typeface="Constantia"/>
                <a:cs typeface="Constantia"/>
              </a:rPr>
              <a:t> </a:t>
            </a:r>
            <a:r>
              <a:rPr sz="1600" b="1" spc="-10" dirty="0">
                <a:latin typeface="Constantia"/>
                <a:cs typeface="Constantia"/>
              </a:rPr>
              <a:t>sistematis</a:t>
            </a:r>
            <a:endParaRPr sz="1600">
              <a:latin typeface="Constantia"/>
              <a:cs typeface="Constantia"/>
            </a:endParaRPr>
          </a:p>
          <a:p>
            <a:pPr marL="286385" marR="5080" lvl="1" indent="-274320">
              <a:lnSpc>
                <a:spcPts val="1540"/>
              </a:lnSpc>
              <a:spcBef>
                <a:spcPts val="370"/>
              </a:spcBef>
              <a:buClr>
                <a:srgbClr val="0AD0D9"/>
              </a:buClr>
              <a:buSzPct val="93750"/>
              <a:buFont typeface="Segoe UI Symbol"/>
              <a:buChar char="⚫"/>
              <a:tabLst>
                <a:tab pos="286385" algn="l"/>
              </a:tabLst>
            </a:pPr>
            <a:r>
              <a:rPr sz="1600" spc="-10" dirty="0">
                <a:latin typeface="Constantia"/>
                <a:cs typeface="Constantia"/>
              </a:rPr>
              <a:t>pengambilan</a:t>
            </a:r>
            <a:r>
              <a:rPr sz="1600" spc="-75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sampel</a:t>
            </a:r>
            <a:r>
              <a:rPr sz="1600" spc="-50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dilakukan</a:t>
            </a:r>
            <a:r>
              <a:rPr sz="1600" spc="-5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berdasarkan</a:t>
            </a:r>
            <a:r>
              <a:rPr sz="1600" spc="-65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urutan</a:t>
            </a:r>
            <a:r>
              <a:rPr sz="1600" spc="-80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dari</a:t>
            </a:r>
            <a:r>
              <a:rPr sz="1600" spc="-4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anggota</a:t>
            </a:r>
            <a:r>
              <a:rPr sz="1600" spc="-90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populasi</a:t>
            </a:r>
            <a:r>
              <a:rPr sz="1600" spc="-50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yang</a:t>
            </a:r>
            <a:r>
              <a:rPr sz="1600" spc="-2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telah </a:t>
            </a:r>
            <a:r>
              <a:rPr sz="1600" dirty="0">
                <a:latin typeface="Constantia"/>
                <a:cs typeface="Constantia"/>
              </a:rPr>
              <a:t>diberi</a:t>
            </a:r>
            <a:r>
              <a:rPr sz="1600" spc="-5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nomor</a:t>
            </a:r>
            <a:endParaRPr sz="1600">
              <a:latin typeface="Constantia"/>
              <a:cs typeface="Constantia"/>
            </a:endParaRPr>
          </a:p>
          <a:p>
            <a:pPr marL="335280" indent="-322580">
              <a:lnSpc>
                <a:spcPct val="100000"/>
              </a:lnSpc>
              <a:spcBef>
                <a:spcPts val="5"/>
              </a:spcBef>
              <a:buAutoNum type="arabicParenR" startAt="2"/>
              <a:tabLst>
                <a:tab pos="335280" algn="l"/>
              </a:tabLst>
            </a:pPr>
            <a:r>
              <a:rPr sz="1600" b="1" dirty="0">
                <a:latin typeface="Constantia"/>
                <a:cs typeface="Constantia"/>
              </a:rPr>
              <a:t>Sampling</a:t>
            </a:r>
            <a:r>
              <a:rPr sz="1600" b="1" spc="-30" dirty="0">
                <a:latin typeface="Constantia"/>
                <a:cs typeface="Constantia"/>
              </a:rPr>
              <a:t> </a:t>
            </a:r>
            <a:r>
              <a:rPr sz="1600" b="1" spc="-10" dirty="0">
                <a:latin typeface="Constantia"/>
                <a:cs typeface="Constantia"/>
              </a:rPr>
              <a:t>kuota</a:t>
            </a:r>
            <a:endParaRPr sz="1600">
              <a:latin typeface="Constantia"/>
              <a:cs typeface="Constantia"/>
            </a:endParaRPr>
          </a:p>
          <a:p>
            <a:pPr marL="286385" marR="35560" lvl="1" indent="-274320">
              <a:lnSpc>
                <a:spcPct val="80000"/>
              </a:lnSpc>
              <a:spcBef>
                <a:spcPts val="385"/>
              </a:spcBef>
              <a:buClr>
                <a:srgbClr val="0AD0D9"/>
              </a:buClr>
              <a:buSzPct val="93750"/>
              <a:buFont typeface="Segoe UI Symbol"/>
              <a:buChar char="⚫"/>
              <a:tabLst>
                <a:tab pos="286385" algn="l"/>
              </a:tabLst>
            </a:pPr>
            <a:r>
              <a:rPr sz="1600" spc="-10" dirty="0">
                <a:latin typeface="Constantia"/>
                <a:cs typeface="Constantia"/>
              </a:rPr>
              <a:t>pengambilan</a:t>
            </a:r>
            <a:r>
              <a:rPr sz="1600" spc="-70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sampel</a:t>
            </a:r>
            <a:r>
              <a:rPr sz="1600" spc="-40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dilakukan</a:t>
            </a:r>
            <a:r>
              <a:rPr sz="1600" spc="-5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terhadap</a:t>
            </a:r>
            <a:r>
              <a:rPr sz="1600" spc="-10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anggota</a:t>
            </a:r>
            <a:r>
              <a:rPr sz="1600" spc="-75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populasi</a:t>
            </a:r>
            <a:r>
              <a:rPr sz="1600" spc="-40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yang </a:t>
            </a:r>
            <a:r>
              <a:rPr sz="1600" spc="-10" dirty="0">
                <a:latin typeface="Constantia"/>
                <a:cs typeface="Constantia"/>
              </a:rPr>
              <a:t>mempunyai</a:t>
            </a:r>
            <a:r>
              <a:rPr sz="1600" spc="-3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ciri-</a:t>
            </a:r>
            <a:r>
              <a:rPr sz="1600" spc="-20" dirty="0">
                <a:latin typeface="Constantia"/>
                <a:cs typeface="Constantia"/>
              </a:rPr>
              <a:t>ciri </a:t>
            </a:r>
            <a:r>
              <a:rPr sz="1600" spc="-10" dirty="0">
                <a:latin typeface="Constantia"/>
                <a:cs typeface="Constantia"/>
              </a:rPr>
              <a:t>tertentu</a:t>
            </a:r>
            <a:r>
              <a:rPr sz="1600" spc="-65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sampai</a:t>
            </a:r>
            <a:r>
              <a:rPr sz="1600" spc="-5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jumlah</a:t>
            </a:r>
            <a:r>
              <a:rPr sz="1600" spc="-3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(kuota</a:t>
            </a:r>
            <a:r>
              <a:rPr sz="1600" spc="-105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yang</a:t>
            </a:r>
            <a:r>
              <a:rPr sz="1600" spc="-3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diinginkan.</a:t>
            </a:r>
            <a:endParaRPr sz="1600">
              <a:latin typeface="Constantia"/>
              <a:cs typeface="Constantia"/>
            </a:endParaRPr>
          </a:p>
          <a:p>
            <a:pPr marL="328930" indent="-316230">
              <a:lnSpc>
                <a:spcPct val="100000"/>
              </a:lnSpc>
              <a:buAutoNum type="arabicParenR" startAt="3"/>
              <a:tabLst>
                <a:tab pos="328930" algn="l"/>
              </a:tabLst>
            </a:pPr>
            <a:r>
              <a:rPr sz="1600" b="1" dirty="0">
                <a:latin typeface="Constantia"/>
                <a:cs typeface="Constantia"/>
              </a:rPr>
              <a:t>Sampling</a:t>
            </a:r>
            <a:r>
              <a:rPr sz="1600" b="1" spc="-30" dirty="0">
                <a:latin typeface="Constantia"/>
                <a:cs typeface="Constantia"/>
              </a:rPr>
              <a:t> </a:t>
            </a:r>
            <a:r>
              <a:rPr sz="1600" b="1" spc="-10" dirty="0">
                <a:latin typeface="Constantia"/>
                <a:cs typeface="Constantia"/>
              </a:rPr>
              <a:t>insidental</a:t>
            </a:r>
            <a:endParaRPr sz="1600">
              <a:latin typeface="Constantia"/>
              <a:cs typeface="Constantia"/>
            </a:endParaRPr>
          </a:p>
          <a:p>
            <a:pPr marL="286385" marR="48260" lvl="1" indent="-274320">
              <a:lnSpc>
                <a:spcPts val="1540"/>
              </a:lnSpc>
              <a:spcBef>
                <a:spcPts val="370"/>
              </a:spcBef>
              <a:buClr>
                <a:srgbClr val="0AD0D9"/>
              </a:buClr>
              <a:buSzPct val="93750"/>
              <a:buFont typeface="Segoe UI Symbol"/>
              <a:buChar char="⚫"/>
              <a:tabLst>
                <a:tab pos="286385" algn="l"/>
              </a:tabLst>
            </a:pPr>
            <a:r>
              <a:rPr sz="1600" spc="-10" dirty="0">
                <a:latin typeface="Constantia"/>
                <a:cs typeface="Constantia"/>
              </a:rPr>
              <a:t>pengambilan</a:t>
            </a:r>
            <a:r>
              <a:rPr sz="1600" spc="-75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sampel</a:t>
            </a:r>
            <a:r>
              <a:rPr sz="1600" spc="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berdasarkan</a:t>
            </a:r>
            <a:r>
              <a:rPr sz="1600" spc="-3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kebetulan,</a:t>
            </a:r>
            <a:r>
              <a:rPr sz="1600" spc="-5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yaitu</a:t>
            </a:r>
            <a:r>
              <a:rPr sz="1600" spc="-50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siapa</a:t>
            </a:r>
            <a:r>
              <a:rPr sz="1600" spc="-70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saja</a:t>
            </a:r>
            <a:r>
              <a:rPr sz="1600" spc="-100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yang</a:t>
            </a:r>
            <a:r>
              <a:rPr sz="1600" spc="-2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secara</a:t>
            </a:r>
            <a:r>
              <a:rPr sz="1600" spc="-4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kebetulan bertemu</a:t>
            </a:r>
            <a:r>
              <a:rPr sz="1600" spc="-8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dengan</a:t>
            </a:r>
            <a:r>
              <a:rPr sz="1600" spc="-4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peneliti</a:t>
            </a:r>
            <a:r>
              <a:rPr sz="1600" spc="-5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dapat</a:t>
            </a:r>
            <a:r>
              <a:rPr sz="1600" spc="-8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digunakan</a:t>
            </a:r>
            <a:r>
              <a:rPr sz="1600" spc="-70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sebagai</a:t>
            </a:r>
            <a:r>
              <a:rPr sz="1600" spc="-55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sampel</a:t>
            </a:r>
            <a:r>
              <a:rPr sz="1600" spc="-5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bila</a:t>
            </a:r>
            <a:r>
              <a:rPr sz="1600" spc="-95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orang</a:t>
            </a:r>
            <a:r>
              <a:rPr sz="1600" spc="-55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yang</a:t>
            </a:r>
            <a:r>
              <a:rPr sz="1600" spc="-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kebetulan </a:t>
            </a:r>
            <a:r>
              <a:rPr sz="1600" dirty="0">
                <a:latin typeface="Constantia"/>
                <a:cs typeface="Constantia"/>
              </a:rPr>
              <a:t>dijumpai</a:t>
            </a:r>
            <a:r>
              <a:rPr sz="1600" spc="-5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dianggap</a:t>
            </a:r>
            <a:r>
              <a:rPr sz="1600" spc="-75" dirty="0">
                <a:latin typeface="Constantia"/>
                <a:cs typeface="Constantia"/>
              </a:rPr>
              <a:t> </a:t>
            </a:r>
            <a:r>
              <a:rPr sz="1600" spc="-20" dirty="0">
                <a:latin typeface="Constantia"/>
                <a:cs typeface="Constantia"/>
              </a:rPr>
              <a:t>cocok</a:t>
            </a:r>
            <a:r>
              <a:rPr sz="1600" spc="-60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debagai</a:t>
            </a:r>
            <a:r>
              <a:rPr sz="1600" spc="-4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sumber</a:t>
            </a:r>
            <a:r>
              <a:rPr sz="1600" spc="-9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data.</a:t>
            </a:r>
            <a:endParaRPr sz="1600">
              <a:latin typeface="Constantia"/>
              <a:cs typeface="Constantia"/>
            </a:endParaRPr>
          </a:p>
          <a:p>
            <a:pPr marL="342900" indent="-330200">
              <a:lnSpc>
                <a:spcPct val="100000"/>
              </a:lnSpc>
              <a:spcBef>
                <a:spcPts val="5"/>
              </a:spcBef>
              <a:buAutoNum type="arabicParenR" startAt="4"/>
              <a:tabLst>
                <a:tab pos="342900" algn="l"/>
              </a:tabLst>
            </a:pPr>
            <a:r>
              <a:rPr sz="1600" b="1" spc="-10" dirty="0">
                <a:latin typeface="Constantia"/>
                <a:cs typeface="Constantia"/>
              </a:rPr>
              <a:t>Purposive</a:t>
            </a:r>
            <a:r>
              <a:rPr sz="1600" b="1" spc="-60" dirty="0">
                <a:latin typeface="Constantia"/>
                <a:cs typeface="Constantia"/>
              </a:rPr>
              <a:t> </a:t>
            </a:r>
            <a:r>
              <a:rPr sz="1600" b="1" spc="-10" dirty="0">
                <a:latin typeface="Constantia"/>
                <a:cs typeface="Constantia"/>
              </a:rPr>
              <a:t>sampling</a:t>
            </a:r>
            <a:endParaRPr sz="1600">
              <a:latin typeface="Constantia"/>
              <a:cs typeface="Constantia"/>
            </a:endParaRPr>
          </a:p>
          <a:p>
            <a:pPr marL="286385" lvl="1" indent="-273685">
              <a:lnSpc>
                <a:spcPct val="100000"/>
              </a:lnSpc>
              <a:buClr>
                <a:srgbClr val="0AD0D9"/>
              </a:buClr>
              <a:buSzPct val="93750"/>
              <a:buFont typeface="Segoe UI Symbol"/>
              <a:buChar char="⚫"/>
              <a:tabLst>
                <a:tab pos="286385" algn="l"/>
              </a:tabLst>
            </a:pPr>
            <a:r>
              <a:rPr sz="1600" spc="-10" dirty="0">
                <a:latin typeface="Constantia"/>
                <a:cs typeface="Constantia"/>
              </a:rPr>
              <a:t>penentuan</a:t>
            </a:r>
            <a:r>
              <a:rPr sz="1600" spc="-60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sampel</a:t>
            </a:r>
            <a:r>
              <a:rPr sz="1600" spc="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berdasarkan</a:t>
            </a:r>
            <a:r>
              <a:rPr sz="1600" spc="-65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pertimbangan</a:t>
            </a:r>
            <a:r>
              <a:rPr sz="1600" spc="-6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tertentu.</a:t>
            </a:r>
            <a:endParaRPr sz="1600">
              <a:latin typeface="Constantia"/>
              <a:cs typeface="Constantia"/>
            </a:endParaRPr>
          </a:p>
          <a:p>
            <a:pPr marL="12700">
              <a:lnSpc>
                <a:spcPct val="100000"/>
              </a:lnSpc>
            </a:pPr>
            <a:r>
              <a:rPr sz="1600" b="1" dirty="0">
                <a:latin typeface="Constantia"/>
                <a:cs typeface="Constantia"/>
              </a:rPr>
              <a:t>5)</a:t>
            </a:r>
            <a:r>
              <a:rPr sz="1600" b="1" spc="360" dirty="0">
                <a:latin typeface="Constantia"/>
                <a:cs typeface="Constantia"/>
              </a:rPr>
              <a:t> </a:t>
            </a:r>
            <a:r>
              <a:rPr sz="1600" b="1" dirty="0">
                <a:latin typeface="Constantia"/>
                <a:cs typeface="Constantia"/>
              </a:rPr>
              <a:t>Sampling</a:t>
            </a:r>
            <a:r>
              <a:rPr sz="1600" b="1" spc="-10" dirty="0">
                <a:latin typeface="Constantia"/>
                <a:cs typeface="Constantia"/>
              </a:rPr>
              <a:t> jenuh</a:t>
            </a:r>
            <a:endParaRPr sz="1600">
              <a:latin typeface="Constantia"/>
              <a:cs typeface="Constantia"/>
            </a:endParaRPr>
          </a:p>
          <a:p>
            <a:pPr marL="286385" indent="-273685">
              <a:lnSpc>
                <a:spcPct val="100000"/>
              </a:lnSpc>
              <a:buClr>
                <a:srgbClr val="0AD0D9"/>
              </a:buClr>
              <a:buSzPct val="93750"/>
              <a:buFont typeface="Segoe UI Symbol"/>
              <a:buChar char="⚫"/>
              <a:tabLst>
                <a:tab pos="286385" algn="l"/>
              </a:tabLst>
            </a:pPr>
            <a:r>
              <a:rPr sz="1600" spc="-10" dirty="0">
                <a:latin typeface="Constantia"/>
                <a:cs typeface="Constantia"/>
              </a:rPr>
              <a:t>penentuan</a:t>
            </a:r>
            <a:r>
              <a:rPr sz="1600" spc="-60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sampel</a:t>
            </a:r>
            <a:r>
              <a:rPr sz="1600" spc="5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bila</a:t>
            </a:r>
            <a:r>
              <a:rPr sz="1600" spc="-90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semua</a:t>
            </a:r>
            <a:r>
              <a:rPr sz="1600" spc="-9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anggota</a:t>
            </a:r>
            <a:r>
              <a:rPr sz="1600" spc="-80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populasi</a:t>
            </a:r>
            <a:r>
              <a:rPr sz="1600" spc="-4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digunakan</a:t>
            </a:r>
            <a:r>
              <a:rPr sz="1600" spc="-60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sebagai</a:t>
            </a:r>
            <a:r>
              <a:rPr sz="1600" spc="-6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sampel.</a:t>
            </a:r>
            <a:endParaRPr sz="1600">
              <a:latin typeface="Constantia"/>
              <a:cs typeface="Constantia"/>
            </a:endParaRPr>
          </a:p>
          <a:p>
            <a:pPr marL="12700">
              <a:lnSpc>
                <a:spcPct val="100000"/>
              </a:lnSpc>
            </a:pPr>
            <a:r>
              <a:rPr sz="1600" b="1" dirty="0">
                <a:latin typeface="Constantia"/>
                <a:cs typeface="Constantia"/>
              </a:rPr>
              <a:t>6)</a:t>
            </a:r>
            <a:r>
              <a:rPr sz="1600" b="1" spc="350" dirty="0">
                <a:latin typeface="Constantia"/>
                <a:cs typeface="Constantia"/>
              </a:rPr>
              <a:t> </a:t>
            </a:r>
            <a:r>
              <a:rPr sz="1600" b="1" spc="-10" dirty="0">
                <a:latin typeface="Constantia"/>
                <a:cs typeface="Constantia"/>
              </a:rPr>
              <a:t>Snowball</a:t>
            </a:r>
            <a:r>
              <a:rPr sz="1600" b="1" spc="-40" dirty="0">
                <a:latin typeface="Constantia"/>
                <a:cs typeface="Constantia"/>
              </a:rPr>
              <a:t> </a:t>
            </a:r>
            <a:r>
              <a:rPr sz="1600" b="1" spc="-10" dirty="0">
                <a:latin typeface="Constantia"/>
                <a:cs typeface="Constantia"/>
              </a:rPr>
              <a:t>sampling</a:t>
            </a:r>
            <a:endParaRPr sz="1600">
              <a:latin typeface="Constantia"/>
              <a:cs typeface="Constantia"/>
            </a:endParaRPr>
          </a:p>
          <a:p>
            <a:pPr marL="286385" marR="173355" indent="-274320" algn="just">
              <a:lnSpc>
                <a:spcPts val="1540"/>
              </a:lnSpc>
              <a:spcBef>
                <a:spcPts val="370"/>
              </a:spcBef>
              <a:buClr>
                <a:srgbClr val="0AD0D9"/>
              </a:buClr>
              <a:buSzPct val="93750"/>
              <a:buFont typeface="Segoe UI Symbol"/>
              <a:buChar char="⚫"/>
              <a:tabLst>
                <a:tab pos="286385" algn="l"/>
              </a:tabLst>
            </a:pPr>
            <a:r>
              <a:rPr sz="1600" spc="-10" dirty="0">
                <a:latin typeface="Constantia"/>
                <a:cs typeface="Constantia"/>
              </a:rPr>
              <a:t>penentuan</a:t>
            </a:r>
            <a:r>
              <a:rPr sz="1600" spc="-65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sampel</a:t>
            </a:r>
            <a:r>
              <a:rPr sz="1600" spc="-50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yang</a:t>
            </a:r>
            <a:r>
              <a:rPr sz="1600" spc="-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mula-</a:t>
            </a:r>
            <a:r>
              <a:rPr sz="1600" dirty="0">
                <a:latin typeface="Constantia"/>
                <a:cs typeface="Constantia"/>
              </a:rPr>
              <a:t>mula</a:t>
            </a:r>
            <a:r>
              <a:rPr sz="1600" spc="-5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jumlahnya</a:t>
            </a:r>
            <a:r>
              <a:rPr sz="1600" spc="-55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kecil,</a:t>
            </a:r>
            <a:r>
              <a:rPr sz="1600" spc="-1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kemudian</a:t>
            </a:r>
            <a:r>
              <a:rPr sz="1600" spc="-70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sampel</a:t>
            </a:r>
            <a:r>
              <a:rPr sz="1600" spc="-10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itu</a:t>
            </a:r>
            <a:r>
              <a:rPr sz="1600" spc="-6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disuruh </a:t>
            </a:r>
            <a:r>
              <a:rPr sz="1600" dirty="0">
                <a:latin typeface="Constantia"/>
                <a:cs typeface="Constantia"/>
              </a:rPr>
              <a:t>memilih</a:t>
            </a:r>
            <a:r>
              <a:rPr sz="1600" spc="-6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teman-</a:t>
            </a:r>
            <a:r>
              <a:rPr sz="1600" spc="-20" dirty="0">
                <a:latin typeface="Constantia"/>
                <a:cs typeface="Constantia"/>
              </a:rPr>
              <a:t>temannya</a:t>
            </a:r>
            <a:r>
              <a:rPr sz="1600" spc="-60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untuk</a:t>
            </a:r>
            <a:r>
              <a:rPr sz="1600" spc="-5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dijadikan</a:t>
            </a:r>
            <a:r>
              <a:rPr sz="1600" spc="-60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sampel.</a:t>
            </a:r>
            <a:r>
              <a:rPr sz="1600" spc="1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Demikian</a:t>
            </a:r>
            <a:r>
              <a:rPr sz="1600" spc="-6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seterusnya,</a:t>
            </a:r>
            <a:r>
              <a:rPr sz="1600" spc="-2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sehingga </a:t>
            </a:r>
            <a:r>
              <a:rPr sz="1600" dirty="0">
                <a:latin typeface="Constantia"/>
                <a:cs typeface="Constantia"/>
              </a:rPr>
              <a:t>jumlah</a:t>
            </a:r>
            <a:r>
              <a:rPr sz="1600" spc="-100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sampel</a:t>
            </a:r>
            <a:r>
              <a:rPr sz="1600" spc="-55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semakin</a:t>
            </a:r>
            <a:r>
              <a:rPr sz="1600" spc="-60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banyak.</a:t>
            </a:r>
            <a:r>
              <a:rPr sz="1600" spc="-35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Ibarat</a:t>
            </a:r>
            <a:r>
              <a:rPr sz="1600" spc="-75" dirty="0">
                <a:latin typeface="Constantia"/>
                <a:cs typeface="Constantia"/>
              </a:rPr>
              <a:t> </a:t>
            </a:r>
            <a:r>
              <a:rPr sz="1600" dirty="0">
                <a:latin typeface="Constantia"/>
                <a:cs typeface="Constantia"/>
              </a:rPr>
              <a:t>bola</a:t>
            </a:r>
            <a:r>
              <a:rPr sz="1600" spc="-100" dirty="0">
                <a:latin typeface="Constantia"/>
                <a:cs typeface="Constantia"/>
              </a:rPr>
              <a:t> </a:t>
            </a:r>
            <a:r>
              <a:rPr sz="1600" spc="-10" dirty="0">
                <a:latin typeface="Constantia"/>
                <a:cs typeface="Constantia"/>
              </a:rPr>
              <a:t>salju.</a:t>
            </a:r>
            <a:endParaRPr sz="160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42289" rIns="0" bIns="0" rtlCol="0">
            <a:spAutoFit/>
          </a:bodyPr>
          <a:lstStyle/>
          <a:p>
            <a:pPr marL="27940">
              <a:lnSpc>
                <a:spcPct val="100000"/>
              </a:lnSpc>
              <a:spcBef>
                <a:spcPts val="100"/>
              </a:spcBef>
            </a:pPr>
            <a:r>
              <a:rPr sz="4500" b="0" dirty="0">
                <a:latin typeface="Calibri"/>
                <a:cs typeface="Calibri"/>
              </a:rPr>
              <a:t>MENENTUKAN</a:t>
            </a:r>
            <a:r>
              <a:rPr sz="4500" b="0" spc="-80" dirty="0">
                <a:latin typeface="Calibri"/>
                <a:cs typeface="Calibri"/>
              </a:rPr>
              <a:t> </a:t>
            </a:r>
            <a:r>
              <a:rPr sz="4500" b="0" dirty="0">
                <a:latin typeface="Calibri"/>
                <a:cs typeface="Calibri"/>
              </a:rPr>
              <a:t>UKURAN</a:t>
            </a:r>
            <a:r>
              <a:rPr sz="4500" b="0" spc="-65" dirty="0">
                <a:latin typeface="Calibri"/>
                <a:cs typeface="Calibri"/>
              </a:rPr>
              <a:t> </a:t>
            </a:r>
            <a:r>
              <a:rPr sz="4500" b="0" spc="-10" dirty="0">
                <a:latin typeface="Calibri"/>
                <a:cs typeface="Calibri"/>
              </a:rPr>
              <a:t>SAMPEL</a:t>
            </a:r>
            <a:endParaRPr sz="45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868627"/>
            <a:ext cx="7264400" cy="3354070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3657600" indent="-274955">
              <a:lnSpc>
                <a:spcPct val="100000"/>
              </a:lnSpc>
              <a:spcBef>
                <a:spcPts val="725"/>
              </a:spcBef>
              <a:buClr>
                <a:srgbClr val="0AD0D9"/>
              </a:buClr>
              <a:buSzPct val="94230"/>
              <a:buFont typeface="Segoe UI Symbol"/>
              <a:buChar char="⚫"/>
              <a:tabLst>
                <a:tab pos="3657600" algn="l"/>
              </a:tabLst>
            </a:pPr>
            <a:r>
              <a:rPr sz="2600" spc="-20" dirty="0">
                <a:latin typeface="Constantia"/>
                <a:cs typeface="Constantia"/>
              </a:rPr>
              <a:t>Syarat</a:t>
            </a:r>
            <a:r>
              <a:rPr sz="2600" spc="-130" dirty="0">
                <a:latin typeface="Constantia"/>
                <a:cs typeface="Constantia"/>
              </a:rPr>
              <a:t> </a:t>
            </a:r>
            <a:r>
              <a:rPr sz="2600" spc="-50" dirty="0">
                <a:latin typeface="Constantia"/>
                <a:cs typeface="Constantia"/>
              </a:rPr>
              <a:t>:</a:t>
            </a:r>
            <a:endParaRPr sz="2600">
              <a:latin typeface="Constantia"/>
              <a:cs typeface="Constantia"/>
            </a:endParaRPr>
          </a:p>
          <a:p>
            <a:pPr marL="287020" indent="-274955">
              <a:lnSpc>
                <a:spcPct val="100000"/>
              </a:lnSpc>
              <a:spcBef>
                <a:spcPts val="620"/>
              </a:spcBef>
              <a:buClr>
                <a:srgbClr val="0AD0D9"/>
              </a:buClr>
              <a:buSzPct val="94230"/>
              <a:buFont typeface="Segoe UI Symbol"/>
              <a:buChar char="⚫"/>
              <a:tabLst>
                <a:tab pos="287020" algn="l"/>
              </a:tabLst>
            </a:pPr>
            <a:r>
              <a:rPr sz="2600" dirty="0">
                <a:latin typeface="Constantia"/>
                <a:cs typeface="Constantia"/>
              </a:rPr>
              <a:t>(1)</a:t>
            </a:r>
            <a:r>
              <a:rPr sz="2600" spc="-60" dirty="0">
                <a:latin typeface="Constantia"/>
                <a:cs typeface="Constantia"/>
              </a:rPr>
              <a:t> </a:t>
            </a:r>
            <a:r>
              <a:rPr sz="2600" spc="-10" dirty="0">
                <a:latin typeface="Constantia"/>
                <a:cs typeface="Constantia"/>
              </a:rPr>
              <a:t>Ukuran</a:t>
            </a:r>
            <a:r>
              <a:rPr sz="2600" spc="-100" dirty="0">
                <a:latin typeface="Constantia"/>
                <a:cs typeface="Constantia"/>
              </a:rPr>
              <a:t> </a:t>
            </a:r>
            <a:r>
              <a:rPr sz="2600" spc="-10" dirty="0">
                <a:latin typeface="Constantia"/>
                <a:cs typeface="Constantia"/>
              </a:rPr>
              <a:t>Populasi(N)</a:t>
            </a:r>
            <a:r>
              <a:rPr sz="2600" spc="-120" dirty="0">
                <a:latin typeface="Constantia"/>
                <a:cs typeface="Constantia"/>
              </a:rPr>
              <a:t> </a:t>
            </a:r>
            <a:r>
              <a:rPr sz="2600" spc="-10" dirty="0">
                <a:latin typeface="Constantia"/>
                <a:cs typeface="Constantia"/>
              </a:rPr>
              <a:t>diketahui</a:t>
            </a:r>
            <a:endParaRPr sz="2600">
              <a:latin typeface="Constantia"/>
              <a:cs typeface="Constantia"/>
            </a:endParaRPr>
          </a:p>
          <a:p>
            <a:pPr marL="287020" indent="-274955">
              <a:lnSpc>
                <a:spcPct val="100000"/>
              </a:lnSpc>
              <a:spcBef>
                <a:spcPts val="625"/>
              </a:spcBef>
              <a:buClr>
                <a:srgbClr val="0AD0D9"/>
              </a:buClr>
              <a:buSzPct val="94230"/>
              <a:buFont typeface="Segoe UI Symbol"/>
              <a:buChar char="⚫"/>
              <a:tabLst>
                <a:tab pos="287020" algn="l"/>
              </a:tabLst>
            </a:pPr>
            <a:r>
              <a:rPr sz="2600" dirty="0">
                <a:latin typeface="Constantia"/>
                <a:cs typeface="Constantia"/>
              </a:rPr>
              <a:t>(2)</a:t>
            </a:r>
            <a:r>
              <a:rPr sz="2600" spc="-6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Pilih</a:t>
            </a:r>
            <a:r>
              <a:rPr sz="2600" spc="-12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taraf</a:t>
            </a:r>
            <a:r>
              <a:rPr sz="2600" spc="-6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signifikansi</a:t>
            </a:r>
            <a:r>
              <a:rPr sz="2600" spc="-12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α</a:t>
            </a:r>
            <a:r>
              <a:rPr sz="2600" spc="-16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yang</a:t>
            </a:r>
            <a:r>
              <a:rPr sz="2600" spc="-114" dirty="0">
                <a:latin typeface="Constantia"/>
                <a:cs typeface="Constantia"/>
              </a:rPr>
              <a:t> </a:t>
            </a:r>
            <a:r>
              <a:rPr sz="2600" spc="-10" dirty="0">
                <a:latin typeface="Constantia"/>
                <a:cs typeface="Constantia"/>
              </a:rPr>
              <a:t>diinginkan</a:t>
            </a:r>
            <a:endParaRPr sz="2600">
              <a:latin typeface="Constantia"/>
              <a:cs typeface="Constantia"/>
            </a:endParaRPr>
          </a:p>
          <a:p>
            <a:pPr marL="2006600" lvl="1" indent="-274955">
              <a:lnSpc>
                <a:spcPct val="100000"/>
              </a:lnSpc>
              <a:spcBef>
                <a:spcPts val="625"/>
              </a:spcBef>
              <a:buClr>
                <a:srgbClr val="0AD0D9"/>
              </a:buClr>
              <a:buSzPct val="94230"/>
              <a:buFont typeface="Segoe UI Symbol"/>
              <a:buChar char="⚫"/>
              <a:tabLst>
                <a:tab pos="2006600" algn="l"/>
              </a:tabLst>
            </a:pPr>
            <a:r>
              <a:rPr sz="2600" dirty="0">
                <a:latin typeface="Constantia"/>
                <a:cs typeface="Constantia"/>
              </a:rPr>
              <a:t>Ada</a:t>
            </a:r>
            <a:r>
              <a:rPr sz="2600" spc="-13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tiga</a:t>
            </a:r>
            <a:r>
              <a:rPr sz="2600" spc="-95" dirty="0">
                <a:latin typeface="Constantia"/>
                <a:cs typeface="Constantia"/>
              </a:rPr>
              <a:t> </a:t>
            </a:r>
            <a:r>
              <a:rPr sz="2600" spc="-20" dirty="0">
                <a:latin typeface="Constantia"/>
                <a:cs typeface="Constantia"/>
              </a:rPr>
              <a:t>metode</a:t>
            </a:r>
            <a:r>
              <a:rPr sz="2600" spc="-130" dirty="0">
                <a:latin typeface="Constantia"/>
                <a:cs typeface="Constantia"/>
              </a:rPr>
              <a:t> </a:t>
            </a:r>
            <a:r>
              <a:rPr sz="2600" spc="-10" dirty="0">
                <a:latin typeface="Constantia"/>
                <a:cs typeface="Constantia"/>
              </a:rPr>
              <a:t>praktis,</a:t>
            </a:r>
            <a:r>
              <a:rPr sz="2600" spc="-125" dirty="0">
                <a:latin typeface="Constantia"/>
                <a:cs typeface="Constantia"/>
              </a:rPr>
              <a:t> </a:t>
            </a:r>
            <a:r>
              <a:rPr sz="2600" spc="-10" dirty="0">
                <a:latin typeface="Constantia"/>
                <a:cs typeface="Constantia"/>
              </a:rPr>
              <a:t>yaitu:</a:t>
            </a:r>
            <a:endParaRPr sz="2600">
              <a:latin typeface="Constantia"/>
              <a:cs typeface="Constantia"/>
            </a:endParaRPr>
          </a:p>
          <a:p>
            <a:pPr marL="287020" indent="-274955">
              <a:lnSpc>
                <a:spcPct val="100000"/>
              </a:lnSpc>
              <a:spcBef>
                <a:spcPts val="625"/>
              </a:spcBef>
              <a:buClr>
                <a:srgbClr val="0AD0D9"/>
              </a:buClr>
              <a:buSzPct val="94230"/>
              <a:buFont typeface="Segoe UI Symbol"/>
              <a:buChar char="⚫"/>
              <a:tabLst>
                <a:tab pos="287020" algn="l"/>
              </a:tabLst>
            </a:pPr>
            <a:r>
              <a:rPr sz="2600" dirty="0">
                <a:latin typeface="Constantia"/>
                <a:cs typeface="Constantia"/>
              </a:rPr>
              <a:t>(1)</a:t>
            </a:r>
            <a:r>
              <a:rPr sz="2600" spc="-140" dirty="0">
                <a:latin typeface="Constantia"/>
                <a:cs typeface="Constantia"/>
              </a:rPr>
              <a:t> </a:t>
            </a:r>
            <a:r>
              <a:rPr sz="2600" spc="-20" dirty="0">
                <a:latin typeface="Constantia"/>
                <a:cs typeface="Constantia"/>
              </a:rPr>
              <a:t>Tabel</a:t>
            </a:r>
            <a:r>
              <a:rPr sz="2600" spc="-75" dirty="0">
                <a:latin typeface="Constantia"/>
                <a:cs typeface="Constantia"/>
              </a:rPr>
              <a:t> </a:t>
            </a:r>
            <a:r>
              <a:rPr sz="2600" spc="-10" dirty="0">
                <a:latin typeface="Constantia"/>
                <a:cs typeface="Constantia"/>
              </a:rPr>
              <a:t>Kretjie</a:t>
            </a:r>
            <a:endParaRPr sz="2600">
              <a:latin typeface="Constantia"/>
              <a:cs typeface="Constantia"/>
            </a:endParaRPr>
          </a:p>
          <a:p>
            <a:pPr marL="287020" indent="-274955">
              <a:lnSpc>
                <a:spcPct val="100000"/>
              </a:lnSpc>
              <a:spcBef>
                <a:spcPts val="625"/>
              </a:spcBef>
              <a:buClr>
                <a:srgbClr val="0AD0D9"/>
              </a:buClr>
              <a:buSzPct val="94230"/>
              <a:buFont typeface="Segoe UI Symbol"/>
              <a:buChar char="⚫"/>
              <a:tabLst>
                <a:tab pos="287020" algn="l"/>
              </a:tabLst>
            </a:pPr>
            <a:r>
              <a:rPr sz="2600" dirty="0">
                <a:latin typeface="Constantia"/>
                <a:cs typeface="Constantia"/>
              </a:rPr>
              <a:t>(2)</a:t>
            </a:r>
            <a:r>
              <a:rPr sz="2600" spc="-75" dirty="0">
                <a:latin typeface="Constantia"/>
                <a:cs typeface="Constantia"/>
              </a:rPr>
              <a:t> </a:t>
            </a:r>
            <a:r>
              <a:rPr sz="2600" spc="-20" dirty="0">
                <a:latin typeface="Constantia"/>
                <a:cs typeface="Constantia"/>
              </a:rPr>
              <a:t>Nomogram</a:t>
            </a:r>
            <a:r>
              <a:rPr sz="2600" spc="-10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Harry</a:t>
            </a:r>
            <a:r>
              <a:rPr sz="2600" spc="-12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King</a:t>
            </a:r>
            <a:r>
              <a:rPr sz="2600" spc="-70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(lihat</a:t>
            </a:r>
            <a:r>
              <a:rPr sz="2600" spc="-130" dirty="0">
                <a:latin typeface="Constantia"/>
                <a:cs typeface="Constantia"/>
              </a:rPr>
              <a:t> </a:t>
            </a:r>
            <a:r>
              <a:rPr sz="2600" spc="-10" dirty="0">
                <a:latin typeface="Constantia"/>
                <a:cs typeface="Constantia"/>
              </a:rPr>
              <a:t>Sugiyono,</a:t>
            </a:r>
            <a:r>
              <a:rPr sz="2600" spc="-85" dirty="0">
                <a:latin typeface="Constantia"/>
                <a:cs typeface="Constantia"/>
              </a:rPr>
              <a:t> </a:t>
            </a:r>
            <a:r>
              <a:rPr sz="2600" spc="-10" dirty="0">
                <a:latin typeface="Constantia"/>
                <a:cs typeface="Constantia"/>
              </a:rPr>
              <a:t>2007)</a:t>
            </a:r>
            <a:endParaRPr sz="2600">
              <a:latin typeface="Constantia"/>
              <a:cs typeface="Constantia"/>
            </a:endParaRPr>
          </a:p>
          <a:p>
            <a:pPr marL="287020" indent="-274955">
              <a:lnSpc>
                <a:spcPct val="100000"/>
              </a:lnSpc>
              <a:spcBef>
                <a:spcPts val="625"/>
              </a:spcBef>
              <a:buClr>
                <a:srgbClr val="0AD0D9"/>
              </a:buClr>
              <a:buSzPct val="94230"/>
              <a:buFont typeface="Segoe UI Symbol"/>
              <a:buChar char="⚫"/>
              <a:tabLst>
                <a:tab pos="287020" algn="l"/>
              </a:tabLst>
            </a:pPr>
            <a:r>
              <a:rPr sz="2600" dirty="0">
                <a:latin typeface="Constantia"/>
                <a:cs typeface="Constantia"/>
              </a:rPr>
              <a:t>(3)</a:t>
            </a:r>
            <a:r>
              <a:rPr sz="2600" spc="-45" dirty="0">
                <a:latin typeface="Constantia"/>
                <a:cs typeface="Constantia"/>
              </a:rPr>
              <a:t> </a:t>
            </a:r>
            <a:r>
              <a:rPr sz="2600" dirty="0">
                <a:latin typeface="Constantia"/>
                <a:cs typeface="Constantia"/>
              </a:rPr>
              <a:t>Rumus</a:t>
            </a:r>
            <a:r>
              <a:rPr sz="2600" spc="-105" dirty="0">
                <a:latin typeface="Constantia"/>
                <a:cs typeface="Constantia"/>
              </a:rPr>
              <a:t> </a:t>
            </a:r>
            <a:r>
              <a:rPr sz="2600" spc="-10" dirty="0">
                <a:latin typeface="Constantia"/>
                <a:cs typeface="Constantia"/>
              </a:rPr>
              <a:t>Slovin</a:t>
            </a:r>
            <a:endParaRPr sz="260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91915" y="1293367"/>
            <a:ext cx="384048" cy="37337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78612" y="768096"/>
            <a:ext cx="7986395" cy="9055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36880">
              <a:lnSpc>
                <a:spcPct val="120300"/>
              </a:lnSpc>
              <a:spcBef>
                <a:spcPts val="100"/>
              </a:spcBef>
              <a:tabLst>
                <a:tab pos="3073400" algn="l"/>
              </a:tabLst>
            </a:pPr>
            <a:r>
              <a:rPr sz="2400" b="0" spc="-30" dirty="0">
                <a:latin typeface="Calibri"/>
                <a:cs typeface="Calibri"/>
              </a:rPr>
              <a:t>Tabel</a:t>
            </a:r>
            <a:r>
              <a:rPr sz="2400" b="0" spc="-70" dirty="0">
                <a:latin typeface="Calibri"/>
                <a:cs typeface="Calibri"/>
              </a:rPr>
              <a:t> </a:t>
            </a:r>
            <a:r>
              <a:rPr sz="2400" b="0" spc="-10" dirty="0">
                <a:latin typeface="Calibri"/>
                <a:cs typeface="Calibri"/>
              </a:rPr>
              <a:t>Krecjie</a:t>
            </a:r>
            <a:r>
              <a:rPr sz="2400" b="0" spc="-70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untuk</a:t>
            </a:r>
            <a:r>
              <a:rPr sz="2400" b="0" spc="-70" dirty="0">
                <a:latin typeface="Calibri"/>
                <a:cs typeface="Calibri"/>
              </a:rPr>
              <a:t> </a:t>
            </a:r>
            <a:r>
              <a:rPr sz="2400" b="0" spc="-10" dirty="0">
                <a:latin typeface="Calibri"/>
                <a:cs typeface="Calibri"/>
              </a:rPr>
              <a:t>Menentukan</a:t>
            </a:r>
            <a:r>
              <a:rPr sz="2400" b="0" spc="-60" dirty="0">
                <a:latin typeface="Calibri"/>
                <a:cs typeface="Calibri"/>
              </a:rPr>
              <a:t> </a:t>
            </a:r>
            <a:r>
              <a:rPr sz="2400" b="0" spc="-10" dirty="0">
                <a:latin typeface="Calibri"/>
                <a:cs typeface="Calibri"/>
              </a:rPr>
              <a:t>Ukuran</a:t>
            </a:r>
            <a:r>
              <a:rPr sz="2400" b="0" spc="-7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Sampel</a:t>
            </a:r>
            <a:r>
              <a:rPr sz="2400" b="0" spc="-80" dirty="0">
                <a:latin typeface="Calibri"/>
                <a:cs typeface="Calibri"/>
              </a:rPr>
              <a:t> </a:t>
            </a:r>
            <a:r>
              <a:rPr sz="2400" b="0" spc="-10" dirty="0">
                <a:latin typeface="Calibri"/>
                <a:cs typeface="Calibri"/>
              </a:rPr>
              <a:t>Minimum </a:t>
            </a:r>
            <a:r>
              <a:rPr sz="2400" b="0" dirty="0">
                <a:latin typeface="Calibri"/>
                <a:cs typeface="Calibri"/>
              </a:rPr>
              <a:t>pada</a:t>
            </a:r>
            <a:r>
              <a:rPr sz="2400" b="0" spc="-60" dirty="0">
                <a:latin typeface="Calibri"/>
                <a:cs typeface="Calibri"/>
              </a:rPr>
              <a:t> </a:t>
            </a:r>
            <a:r>
              <a:rPr sz="2400" b="0" spc="-50" dirty="0">
                <a:latin typeface="Calibri"/>
                <a:cs typeface="Calibri"/>
              </a:rPr>
              <a:t>Taraf</a:t>
            </a:r>
            <a:r>
              <a:rPr sz="2400" b="0" spc="-55" dirty="0">
                <a:latin typeface="Calibri"/>
                <a:cs typeface="Calibri"/>
              </a:rPr>
              <a:t> </a:t>
            </a:r>
            <a:r>
              <a:rPr sz="2400" b="0" spc="-10" dirty="0">
                <a:latin typeface="Calibri"/>
                <a:cs typeface="Calibri"/>
              </a:rPr>
              <a:t>Signifikansi</a:t>
            </a:r>
            <a:r>
              <a:rPr sz="2400" b="0" dirty="0">
                <a:latin typeface="Calibri"/>
                <a:cs typeface="Calibri"/>
              </a:rPr>
              <a:t>	=</a:t>
            </a:r>
            <a:r>
              <a:rPr sz="2400" b="0" spc="-1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0,01</a:t>
            </a:r>
            <a:r>
              <a:rPr sz="2400" b="0" spc="-20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(1</a:t>
            </a:r>
            <a:r>
              <a:rPr sz="2400" b="0" spc="-20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%);</a:t>
            </a:r>
            <a:r>
              <a:rPr sz="2400" b="0" spc="-2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0,05</a:t>
            </a:r>
            <a:r>
              <a:rPr sz="2400" b="0" spc="-2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(5</a:t>
            </a:r>
            <a:r>
              <a:rPr sz="2400" b="0" spc="-2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%);</a:t>
            </a:r>
            <a:r>
              <a:rPr sz="2400" b="0" spc="-20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dan</a:t>
            </a:r>
            <a:r>
              <a:rPr sz="2400" b="0" spc="-10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0,10</a:t>
            </a:r>
            <a:r>
              <a:rPr sz="2400" b="0" spc="-30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(10</a:t>
            </a:r>
            <a:r>
              <a:rPr sz="2400" b="0" spc="-20" dirty="0">
                <a:latin typeface="Calibri"/>
                <a:cs typeface="Calibri"/>
              </a:rPr>
              <a:t> </a:t>
            </a:r>
            <a:r>
              <a:rPr sz="2400" b="0" spc="-25" dirty="0">
                <a:latin typeface="Calibri"/>
                <a:cs typeface="Calibri"/>
              </a:rPr>
              <a:t>%)</a:t>
            </a:r>
            <a:endParaRPr sz="24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527050" y="1928876"/>
          <a:ext cx="8153400" cy="46139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9450"/>
                <a:gridCol w="679450"/>
                <a:gridCol w="679450"/>
                <a:gridCol w="679450"/>
                <a:gridCol w="679450"/>
                <a:gridCol w="679450"/>
                <a:gridCol w="679450"/>
                <a:gridCol w="679450"/>
                <a:gridCol w="679450"/>
                <a:gridCol w="679450"/>
                <a:gridCol w="679450"/>
                <a:gridCol w="679450"/>
              </a:tblGrid>
              <a:tr h="21971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5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65"/>
                        </a:lnSpc>
                      </a:pPr>
                      <a:r>
                        <a:rPr sz="1000" b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33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570230">
                        <a:lnSpc>
                          <a:spcPts val="1165"/>
                        </a:lnSpc>
                        <a:spcBef>
                          <a:spcPts val="465"/>
                        </a:spcBef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Taraf</a:t>
                      </a:r>
                      <a:r>
                        <a:rPr sz="10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Signifikansi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055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5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65"/>
                        </a:lnSpc>
                      </a:pPr>
                      <a:r>
                        <a:rPr sz="1000" b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3335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570230">
                        <a:lnSpc>
                          <a:spcPts val="1165"/>
                        </a:lnSpc>
                        <a:spcBef>
                          <a:spcPts val="465"/>
                        </a:spcBef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Taraf</a:t>
                      </a:r>
                      <a:r>
                        <a:rPr sz="10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Signifikansi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055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5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65"/>
                        </a:lnSpc>
                      </a:pPr>
                      <a:r>
                        <a:rPr sz="1000" b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3335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570230">
                        <a:lnSpc>
                          <a:spcPts val="1165"/>
                        </a:lnSpc>
                        <a:spcBef>
                          <a:spcPts val="465"/>
                        </a:spcBef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Taraf</a:t>
                      </a:r>
                      <a:r>
                        <a:rPr sz="10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Signifikansi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055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1971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3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5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1%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5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5%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5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10%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3350" marB="0">
                    <a:lnL w="381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5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1%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5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5%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165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10%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3350" marB="0">
                    <a:lnL w="381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5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1%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5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5%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165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10%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</a:tr>
              <a:tr h="219710"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10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10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10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10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320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216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167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147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3,000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543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312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248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</a:tr>
              <a:tr h="219710"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15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15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14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14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340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225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172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151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3,500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558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317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251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</a:tr>
              <a:tr h="219710"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19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19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19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360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234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177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155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4,000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569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320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254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</a:tr>
              <a:tr h="219710"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380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242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182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158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4,500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578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323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225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</a:tr>
              <a:tr h="219710"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65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30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0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65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19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0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65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0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65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0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65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400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0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65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250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0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65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186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0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65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162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0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65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5,000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0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65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586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0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65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326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0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160"/>
                        </a:lnSpc>
                        <a:spcBef>
                          <a:spcPts val="465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257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0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</a:tr>
              <a:tr h="219710"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35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33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32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31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420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257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191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165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6,000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598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329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259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</a:tr>
              <a:tr h="219710"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40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38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36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35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440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265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195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168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7,000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606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332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261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</a:tr>
              <a:tr h="219710"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45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42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40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39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460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272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198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171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8,000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613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334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263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</a:tr>
              <a:tr h="219710"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50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47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44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42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480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279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202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173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9,000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618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335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263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</a:tr>
              <a:tr h="219710"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55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51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48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46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500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285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205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176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10,000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622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336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263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</a:tr>
              <a:tr h="219710"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60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55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51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49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550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301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213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182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15,000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635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340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266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</a:tr>
              <a:tr h="219710"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65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59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55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53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600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315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221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187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20,000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642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342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267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</a:tr>
              <a:tr h="219710"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70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63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58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56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650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329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227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191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30,000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649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344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268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</a:tr>
              <a:tr h="219710"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75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67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62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59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700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341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233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195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40,000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653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345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269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</a:tr>
              <a:tr h="219710"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80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71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65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62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750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352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238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199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50,000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655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346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269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</a:tr>
              <a:tr h="219710"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85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75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68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65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800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363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243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202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75,000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658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346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270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</a:tr>
              <a:tr h="219710"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90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79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72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68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850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373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247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205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100,000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659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347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270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</a:tr>
              <a:tr h="219710"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95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83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75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71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900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382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251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208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150,000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661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347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270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</a:tr>
              <a:tr h="219710"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100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87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78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73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950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391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255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211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200,000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661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347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160"/>
                        </a:lnSpc>
                        <a:spcBef>
                          <a:spcPts val="470"/>
                        </a:spcBef>
                      </a:pPr>
                      <a:r>
                        <a:rPr sz="1000" spc="-25" dirty="0">
                          <a:latin typeface="Calibri"/>
                          <a:cs typeface="Calibri"/>
                        </a:rPr>
                        <a:t>270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9042" y="712723"/>
            <a:ext cx="3646170" cy="711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500" b="0" dirty="0">
                <a:latin typeface="Calibri"/>
                <a:cs typeface="Calibri"/>
              </a:rPr>
              <a:t>RUMUS</a:t>
            </a:r>
            <a:r>
              <a:rPr sz="4500" b="0" spc="-45" dirty="0">
                <a:latin typeface="Calibri"/>
                <a:cs typeface="Calibri"/>
              </a:rPr>
              <a:t> </a:t>
            </a:r>
            <a:r>
              <a:rPr sz="4500" b="0" spc="-10" dirty="0">
                <a:latin typeface="Calibri"/>
                <a:cs typeface="Calibri"/>
              </a:rPr>
              <a:t>SLOVIN</a:t>
            </a:r>
            <a:endParaRPr sz="45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867407"/>
            <a:ext cx="8077200" cy="574040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pPr marL="286385" marR="5080" indent="-274320">
              <a:lnSpc>
                <a:spcPts val="1920"/>
              </a:lnSpc>
              <a:spcBef>
                <a:spcPts val="560"/>
              </a:spcBef>
              <a:buClr>
                <a:srgbClr val="0AD0D9"/>
              </a:buClr>
              <a:buSzPct val="95000"/>
              <a:buFont typeface="Segoe UI Symbol"/>
              <a:buChar char="⚫"/>
              <a:tabLst>
                <a:tab pos="286385" algn="l"/>
                <a:tab pos="1184275" algn="l"/>
                <a:tab pos="1989455" algn="l"/>
                <a:tab pos="2780665" algn="l"/>
                <a:tab pos="4310380" algn="l"/>
                <a:tab pos="5226685" algn="l"/>
                <a:tab pos="6142355" algn="l"/>
                <a:tab pos="7200265" algn="l"/>
                <a:tab pos="7667625" algn="l"/>
              </a:tabLst>
            </a:pPr>
            <a:r>
              <a:rPr sz="2000" spc="-10" dirty="0">
                <a:latin typeface="Constantia"/>
                <a:cs typeface="Constantia"/>
              </a:rPr>
              <a:t>Rumus</a:t>
            </a:r>
            <a:r>
              <a:rPr sz="2000" dirty="0">
                <a:latin typeface="Constantia"/>
                <a:cs typeface="Constantia"/>
              </a:rPr>
              <a:t>	</a:t>
            </a:r>
            <a:r>
              <a:rPr sz="2000" spc="-10" dirty="0">
                <a:latin typeface="Constantia"/>
                <a:cs typeface="Constantia"/>
              </a:rPr>
              <a:t>Slovin</a:t>
            </a:r>
            <a:r>
              <a:rPr sz="2000" dirty="0">
                <a:latin typeface="Constantia"/>
                <a:cs typeface="Constantia"/>
              </a:rPr>
              <a:t>	</a:t>
            </a:r>
            <a:r>
              <a:rPr sz="2000" spc="-20" dirty="0">
                <a:latin typeface="Constantia"/>
                <a:cs typeface="Constantia"/>
              </a:rPr>
              <a:t>untuk</a:t>
            </a:r>
            <a:r>
              <a:rPr sz="2000" dirty="0">
                <a:latin typeface="Constantia"/>
                <a:cs typeface="Constantia"/>
              </a:rPr>
              <a:t>	</a:t>
            </a:r>
            <a:r>
              <a:rPr sz="2000" spc="-10" dirty="0">
                <a:latin typeface="Constantia"/>
                <a:cs typeface="Constantia"/>
              </a:rPr>
              <a:t>menentukan</a:t>
            </a:r>
            <a:r>
              <a:rPr sz="2000" dirty="0">
                <a:latin typeface="Constantia"/>
                <a:cs typeface="Constantia"/>
              </a:rPr>
              <a:t>	</a:t>
            </a:r>
            <a:r>
              <a:rPr sz="2000" spc="-10" dirty="0">
                <a:latin typeface="Constantia"/>
                <a:cs typeface="Constantia"/>
              </a:rPr>
              <a:t>ukuran</a:t>
            </a:r>
            <a:r>
              <a:rPr sz="2000" dirty="0">
                <a:latin typeface="Constantia"/>
                <a:cs typeface="Constantia"/>
              </a:rPr>
              <a:t>	</a:t>
            </a:r>
            <a:r>
              <a:rPr sz="2000" spc="-10" dirty="0">
                <a:latin typeface="Constantia"/>
                <a:cs typeface="Constantia"/>
              </a:rPr>
              <a:t>sampel</a:t>
            </a:r>
            <a:r>
              <a:rPr sz="2000" dirty="0">
                <a:latin typeface="Constantia"/>
                <a:cs typeface="Constantia"/>
              </a:rPr>
              <a:t>	</a:t>
            </a:r>
            <a:r>
              <a:rPr sz="2000" spc="-10" dirty="0">
                <a:latin typeface="Constantia"/>
                <a:cs typeface="Constantia"/>
              </a:rPr>
              <a:t>minimal</a:t>
            </a:r>
            <a:r>
              <a:rPr sz="2000" dirty="0">
                <a:latin typeface="Constantia"/>
                <a:cs typeface="Constantia"/>
              </a:rPr>
              <a:t>	</a:t>
            </a:r>
            <a:r>
              <a:rPr sz="2000" spc="-25" dirty="0">
                <a:latin typeface="Constantia"/>
                <a:cs typeface="Constantia"/>
              </a:rPr>
              <a:t>(n)</a:t>
            </a:r>
            <a:r>
              <a:rPr sz="2000" dirty="0">
                <a:latin typeface="Constantia"/>
                <a:cs typeface="Constantia"/>
              </a:rPr>
              <a:t>	</a:t>
            </a:r>
            <a:r>
              <a:rPr sz="2000" spc="-20" dirty="0">
                <a:latin typeface="Constantia"/>
                <a:cs typeface="Constantia"/>
              </a:rPr>
              <a:t>jika </a:t>
            </a:r>
            <a:r>
              <a:rPr sz="2000" spc="-10" dirty="0">
                <a:latin typeface="Constantia"/>
                <a:cs typeface="Constantia"/>
              </a:rPr>
              <a:t>diketahui</a:t>
            </a:r>
            <a:r>
              <a:rPr sz="2000" spc="-90" dirty="0">
                <a:latin typeface="Constantia"/>
                <a:cs typeface="Constantia"/>
              </a:rPr>
              <a:t> </a:t>
            </a:r>
            <a:r>
              <a:rPr sz="2000" spc="-10" dirty="0">
                <a:latin typeface="Constantia"/>
                <a:cs typeface="Constantia"/>
              </a:rPr>
              <a:t>ukuran</a:t>
            </a:r>
            <a:r>
              <a:rPr sz="2000" spc="-10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populasi</a:t>
            </a:r>
            <a:r>
              <a:rPr sz="2000" spc="-5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(N)</a:t>
            </a:r>
            <a:r>
              <a:rPr sz="2000" spc="-8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pada</a:t>
            </a:r>
            <a:r>
              <a:rPr sz="2000" spc="-10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taraf</a:t>
            </a:r>
            <a:r>
              <a:rPr sz="2000" spc="-5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signifikansi</a:t>
            </a:r>
            <a:r>
              <a:rPr sz="2000" spc="-9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α</a:t>
            </a:r>
            <a:r>
              <a:rPr sz="2000" spc="-125" dirty="0">
                <a:latin typeface="Constantia"/>
                <a:cs typeface="Constantia"/>
              </a:rPr>
              <a:t> </a:t>
            </a:r>
            <a:r>
              <a:rPr sz="2000" spc="-10" dirty="0">
                <a:latin typeface="Constantia"/>
                <a:cs typeface="Constantia"/>
              </a:rPr>
              <a:t>adalah:</a:t>
            </a:r>
            <a:endParaRPr sz="2000">
              <a:latin typeface="Constantia"/>
              <a:cs typeface="Constant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3025648"/>
            <a:ext cx="118173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6385" indent="-273685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5000"/>
              <a:buFont typeface="Segoe UI Symbol"/>
              <a:buChar char="⚫"/>
              <a:tabLst>
                <a:tab pos="286385" algn="l"/>
              </a:tabLst>
            </a:pPr>
            <a:r>
              <a:rPr sz="2000" spc="-10" dirty="0">
                <a:latin typeface="Constantia"/>
                <a:cs typeface="Constantia"/>
              </a:rPr>
              <a:t>Contoh:</a:t>
            </a:r>
            <a:endParaRPr sz="2000">
              <a:latin typeface="Constantia"/>
              <a:cs typeface="Constant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3330447"/>
            <a:ext cx="7522209" cy="2402840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286385" marR="5080" indent="-274320">
              <a:lnSpc>
                <a:spcPct val="80000"/>
              </a:lnSpc>
              <a:spcBef>
                <a:spcPts val="575"/>
              </a:spcBef>
              <a:buClr>
                <a:srgbClr val="0AD0D9"/>
              </a:buClr>
              <a:buSzPct val="95000"/>
              <a:buFont typeface="Segoe UI Symbol"/>
              <a:buChar char="⚫"/>
              <a:tabLst>
                <a:tab pos="286385" algn="l"/>
              </a:tabLst>
            </a:pPr>
            <a:r>
              <a:rPr sz="2000" spc="-10" dirty="0">
                <a:latin typeface="Constantia"/>
                <a:cs typeface="Constantia"/>
              </a:rPr>
              <a:t>Berapa</a:t>
            </a:r>
            <a:r>
              <a:rPr sz="2000" spc="-110" dirty="0">
                <a:latin typeface="Constantia"/>
                <a:cs typeface="Constantia"/>
              </a:rPr>
              <a:t> </a:t>
            </a:r>
            <a:r>
              <a:rPr sz="2000" spc="-20" dirty="0">
                <a:latin typeface="Constantia"/>
                <a:cs typeface="Constantia"/>
              </a:rPr>
              <a:t>ukuran</a:t>
            </a:r>
            <a:r>
              <a:rPr sz="2000" spc="-9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sampel</a:t>
            </a:r>
            <a:r>
              <a:rPr sz="2000" spc="-15" dirty="0">
                <a:latin typeface="Constantia"/>
                <a:cs typeface="Constantia"/>
              </a:rPr>
              <a:t> </a:t>
            </a:r>
            <a:r>
              <a:rPr sz="2000" spc="-20" dirty="0">
                <a:latin typeface="Constantia"/>
                <a:cs typeface="Constantia"/>
              </a:rPr>
              <a:t>minimum</a:t>
            </a:r>
            <a:r>
              <a:rPr sz="2000" spc="-10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yang</a:t>
            </a:r>
            <a:r>
              <a:rPr sz="2000" spc="-45" dirty="0">
                <a:latin typeface="Constantia"/>
                <a:cs typeface="Constantia"/>
              </a:rPr>
              <a:t> </a:t>
            </a:r>
            <a:r>
              <a:rPr sz="2000" spc="-10" dirty="0">
                <a:latin typeface="Constantia"/>
                <a:cs typeface="Constantia"/>
              </a:rPr>
              <a:t>harus</a:t>
            </a:r>
            <a:r>
              <a:rPr sz="2000" spc="-114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diambil</a:t>
            </a:r>
            <a:r>
              <a:rPr sz="2000" spc="-7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dari</a:t>
            </a:r>
            <a:r>
              <a:rPr sz="2000" spc="-75" dirty="0">
                <a:latin typeface="Constantia"/>
                <a:cs typeface="Constantia"/>
              </a:rPr>
              <a:t> </a:t>
            </a:r>
            <a:r>
              <a:rPr sz="2000" spc="-10" dirty="0">
                <a:latin typeface="Constantia"/>
                <a:cs typeface="Constantia"/>
              </a:rPr>
              <a:t>populasi </a:t>
            </a:r>
            <a:r>
              <a:rPr sz="2000" dirty="0">
                <a:latin typeface="Constantia"/>
                <a:cs typeface="Constantia"/>
              </a:rPr>
              <a:t>yang</a:t>
            </a:r>
            <a:r>
              <a:rPr sz="2000" spc="-80" dirty="0">
                <a:latin typeface="Constantia"/>
                <a:cs typeface="Constantia"/>
              </a:rPr>
              <a:t> </a:t>
            </a:r>
            <a:r>
              <a:rPr sz="2000" spc="-10" dirty="0">
                <a:latin typeface="Constantia"/>
                <a:cs typeface="Constantia"/>
              </a:rPr>
              <a:t>berukuran</a:t>
            </a:r>
            <a:endParaRPr sz="2000">
              <a:latin typeface="Constantia"/>
              <a:cs typeface="Constantia"/>
            </a:endParaRPr>
          </a:p>
          <a:p>
            <a:pPr marL="286385" indent="-273685">
              <a:lnSpc>
                <a:spcPct val="100000"/>
              </a:lnSpc>
              <a:buClr>
                <a:srgbClr val="0AD0D9"/>
              </a:buClr>
              <a:buSzPct val="95000"/>
              <a:buFont typeface="Segoe UI Symbol"/>
              <a:buChar char="⚫"/>
              <a:tabLst>
                <a:tab pos="286385" algn="l"/>
              </a:tabLst>
            </a:pPr>
            <a:r>
              <a:rPr sz="2000" dirty="0">
                <a:latin typeface="Constantia"/>
                <a:cs typeface="Constantia"/>
              </a:rPr>
              <a:t>A.</a:t>
            </a:r>
            <a:r>
              <a:rPr sz="2000" spc="-2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1000</a:t>
            </a:r>
            <a:r>
              <a:rPr sz="2000" spc="-65" dirty="0">
                <a:latin typeface="Constantia"/>
                <a:cs typeface="Constantia"/>
              </a:rPr>
              <a:t> </a:t>
            </a:r>
            <a:r>
              <a:rPr sz="2000" spc="-10" dirty="0">
                <a:latin typeface="Constantia"/>
                <a:cs typeface="Constantia"/>
              </a:rPr>
              <a:t>dengan</a:t>
            </a:r>
            <a:r>
              <a:rPr sz="2000" spc="-5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taraf </a:t>
            </a:r>
            <a:r>
              <a:rPr sz="2000" spc="-10" dirty="0">
                <a:latin typeface="Constantia"/>
                <a:cs typeface="Constantia"/>
              </a:rPr>
              <a:t>signifikansi</a:t>
            </a:r>
            <a:r>
              <a:rPr sz="2000" spc="-5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α</a:t>
            </a:r>
            <a:r>
              <a:rPr sz="2000" spc="-5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=</a:t>
            </a:r>
            <a:r>
              <a:rPr sz="2000" spc="-25" dirty="0">
                <a:latin typeface="Constantia"/>
                <a:cs typeface="Constantia"/>
              </a:rPr>
              <a:t> </a:t>
            </a:r>
            <a:r>
              <a:rPr sz="2000" spc="-20" dirty="0">
                <a:latin typeface="Constantia"/>
                <a:cs typeface="Constantia"/>
              </a:rPr>
              <a:t>0,05</a:t>
            </a:r>
            <a:endParaRPr sz="2000">
              <a:latin typeface="Constantia"/>
              <a:cs typeface="Constantia"/>
            </a:endParaRPr>
          </a:p>
          <a:p>
            <a:pPr marL="286385" indent="-273685">
              <a:lnSpc>
                <a:spcPct val="100000"/>
              </a:lnSpc>
              <a:spcBef>
                <a:spcPts val="5"/>
              </a:spcBef>
              <a:buClr>
                <a:srgbClr val="0AD0D9"/>
              </a:buClr>
              <a:buSzPct val="95000"/>
              <a:buFont typeface="Segoe UI Symbol"/>
              <a:buChar char="⚫"/>
              <a:tabLst>
                <a:tab pos="286385" algn="l"/>
              </a:tabLst>
            </a:pPr>
            <a:r>
              <a:rPr sz="2000" dirty="0">
                <a:latin typeface="Constantia"/>
                <a:cs typeface="Constantia"/>
              </a:rPr>
              <a:t>B.</a:t>
            </a:r>
            <a:r>
              <a:rPr sz="2000" spc="-55" dirty="0">
                <a:latin typeface="Constantia"/>
                <a:cs typeface="Constantia"/>
              </a:rPr>
              <a:t> </a:t>
            </a:r>
            <a:r>
              <a:rPr sz="2000" spc="-10" dirty="0">
                <a:latin typeface="Constantia"/>
                <a:cs typeface="Constantia"/>
              </a:rPr>
              <a:t>45.250</a:t>
            </a:r>
            <a:r>
              <a:rPr sz="2000" spc="-85" dirty="0">
                <a:latin typeface="Constantia"/>
                <a:cs typeface="Constantia"/>
              </a:rPr>
              <a:t> </a:t>
            </a:r>
            <a:r>
              <a:rPr sz="2000" spc="-10" dirty="0">
                <a:latin typeface="Constantia"/>
                <a:cs typeface="Constantia"/>
              </a:rPr>
              <a:t>dengan</a:t>
            </a:r>
            <a:r>
              <a:rPr sz="2000" spc="-8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taraf</a:t>
            </a:r>
            <a:r>
              <a:rPr sz="2000" spc="-4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signifikansi</a:t>
            </a:r>
            <a:r>
              <a:rPr sz="2000" spc="-8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α</a:t>
            </a:r>
            <a:r>
              <a:rPr sz="2000" spc="-7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=</a:t>
            </a:r>
            <a:r>
              <a:rPr sz="2000" spc="-65" dirty="0">
                <a:latin typeface="Constantia"/>
                <a:cs typeface="Constantia"/>
              </a:rPr>
              <a:t> </a:t>
            </a:r>
            <a:r>
              <a:rPr sz="2000" spc="-20" dirty="0">
                <a:latin typeface="Constantia"/>
                <a:cs typeface="Constantia"/>
              </a:rPr>
              <a:t>0,01</a:t>
            </a:r>
            <a:endParaRPr sz="2000">
              <a:latin typeface="Constantia"/>
              <a:cs typeface="Constantia"/>
            </a:endParaRPr>
          </a:p>
          <a:p>
            <a:pPr marL="286385" indent="-273685">
              <a:lnSpc>
                <a:spcPct val="100000"/>
              </a:lnSpc>
              <a:buClr>
                <a:srgbClr val="0AD0D9"/>
              </a:buClr>
              <a:buSzPct val="95000"/>
              <a:buFont typeface="Segoe UI Symbol"/>
              <a:buChar char="⚫"/>
              <a:tabLst>
                <a:tab pos="286385" algn="l"/>
              </a:tabLst>
            </a:pPr>
            <a:r>
              <a:rPr sz="2000" spc="-25" dirty="0">
                <a:latin typeface="Constantia"/>
                <a:cs typeface="Constantia"/>
              </a:rPr>
              <a:t>Jawab</a:t>
            </a:r>
            <a:r>
              <a:rPr sz="2000" spc="-85" dirty="0">
                <a:latin typeface="Constantia"/>
                <a:cs typeface="Constantia"/>
              </a:rPr>
              <a:t> </a:t>
            </a:r>
            <a:r>
              <a:rPr sz="2000" spc="-50" dirty="0">
                <a:latin typeface="Constantia"/>
                <a:cs typeface="Constantia"/>
              </a:rPr>
              <a:t>:</a:t>
            </a:r>
            <a:endParaRPr sz="2000">
              <a:latin typeface="Constantia"/>
              <a:cs typeface="Constantia"/>
            </a:endParaRPr>
          </a:p>
          <a:p>
            <a:pPr marL="286385" indent="-273685">
              <a:lnSpc>
                <a:spcPct val="100000"/>
              </a:lnSpc>
              <a:buClr>
                <a:srgbClr val="0AD0D9"/>
              </a:buClr>
              <a:buSzPct val="95000"/>
              <a:buFont typeface="Segoe UI Symbol"/>
              <a:buChar char="⚫"/>
              <a:tabLst>
                <a:tab pos="286385" algn="l"/>
                <a:tab pos="713105" algn="l"/>
                <a:tab pos="1949450" algn="l"/>
                <a:tab pos="3423285" algn="l"/>
              </a:tabLst>
            </a:pPr>
            <a:r>
              <a:rPr sz="2000" spc="-25" dirty="0">
                <a:latin typeface="Constantia"/>
                <a:cs typeface="Constantia"/>
              </a:rPr>
              <a:t>A.</a:t>
            </a:r>
            <a:r>
              <a:rPr sz="2000" dirty="0">
                <a:latin typeface="Constantia"/>
                <a:cs typeface="Constantia"/>
              </a:rPr>
              <a:t>	n</a:t>
            </a:r>
            <a:r>
              <a:rPr sz="2000" spc="-30" dirty="0">
                <a:latin typeface="Constantia"/>
                <a:cs typeface="Constantia"/>
              </a:rPr>
              <a:t> </a:t>
            </a:r>
            <a:r>
              <a:rPr sz="2000" spc="-50" dirty="0">
                <a:latin typeface="Constantia"/>
                <a:cs typeface="Constantia"/>
              </a:rPr>
              <a:t>=</a:t>
            </a:r>
            <a:r>
              <a:rPr sz="2000" dirty="0">
                <a:latin typeface="Constantia"/>
                <a:cs typeface="Constantia"/>
              </a:rPr>
              <a:t>	</a:t>
            </a:r>
            <a:r>
              <a:rPr sz="2000" spc="-50" dirty="0">
                <a:latin typeface="Constantia"/>
                <a:cs typeface="Constantia"/>
              </a:rPr>
              <a:t>=</a:t>
            </a:r>
            <a:r>
              <a:rPr sz="2000" dirty="0">
                <a:latin typeface="Constantia"/>
                <a:cs typeface="Constantia"/>
              </a:rPr>
              <a:t>	=</a:t>
            </a:r>
            <a:r>
              <a:rPr sz="2000" spc="-3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285,7143</a:t>
            </a:r>
            <a:r>
              <a:rPr sz="2000" spc="-2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≈</a:t>
            </a:r>
            <a:r>
              <a:rPr sz="2000" spc="-3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286</a:t>
            </a:r>
            <a:r>
              <a:rPr sz="2000" spc="-10" dirty="0">
                <a:latin typeface="Constantia"/>
                <a:cs typeface="Constantia"/>
              </a:rPr>
              <a:t> (dibulatkan</a:t>
            </a:r>
            <a:r>
              <a:rPr sz="2000" spc="-50" dirty="0">
                <a:latin typeface="Constantia"/>
                <a:cs typeface="Constantia"/>
              </a:rPr>
              <a:t> </a:t>
            </a:r>
            <a:r>
              <a:rPr sz="2000" spc="-30" dirty="0">
                <a:latin typeface="Constantia"/>
                <a:cs typeface="Constantia"/>
              </a:rPr>
              <a:t>ke</a:t>
            </a:r>
            <a:r>
              <a:rPr sz="2000" spc="-95" dirty="0">
                <a:latin typeface="Constantia"/>
                <a:cs typeface="Constantia"/>
              </a:rPr>
              <a:t> </a:t>
            </a:r>
            <a:r>
              <a:rPr sz="2000" spc="-10" dirty="0">
                <a:latin typeface="Constantia"/>
                <a:cs typeface="Constantia"/>
              </a:rPr>
              <a:t>atas)</a:t>
            </a:r>
            <a:endParaRPr sz="2000">
              <a:latin typeface="Constantia"/>
              <a:cs typeface="Constantia"/>
            </a:endParaRPr>
          </a:p>
          <a:p>
            <a:pPr marL="286385" indent="-273685">
              <a:lnSpc>
                <a:spcPct val="100000"/>
              </a:lnSpc>
              <a:spcBef>
                <a:spcPts val="2400"/>
              </a:spcBef>
              <a:buClr>
                <a:srgbClr val="0AD0D9"/>
              </a:buClr>
              <a:buSzPct val="95000"/>
              <a:buFont typeface="Segoe UI Symbol"/>
              <a:buChar char="⚫"/>
              <a:tabLst>
                <a:tab pos="286385" algn="l"/>
                <a:tab pos="688340" algn="l"/>
                <a:tab pos="1924050" algn="l"/>
                <a:tab pos="3651885" algn="l"/>
              </a:tabLst>
            </a:pPr>
            <a:r>
              <a:rPr sz="2000" spc="-25" dirty="0">
                <a:latin typeface="Constantia"/>
                <a:cs typeface="Constantia"/>
              </a:rPr>
              <a:t>B.</a:t>
            </a:r>
            <a:r>
              <a:rPr sz="2000" dirty="0">
                <a:latin typeface="Constantia"/>
                <a:cs typeface="Constantia"/>
              </a:rPr>
              <a:t>	n</a:t>
            </a:r>
            <a:r>
              <a:rPr sz="2000" spc="-40" dirty="0">
                <a:latin typeface="Constantia"/>
                <a:cs typeface="Constantia"/>
              </a:rPr>
              <a:t> </a:t>
            </a:r>
            <a:r>
              <a:rPr sz="2000" spc="-50" dirty="0">
                <a:latin typeface="Constantia"/>
                <a:cs typeface="Constantia"/>
              </a:rPr>
              <a:t>=</a:t>
            </a:r>
            <a:r>
              <a:rPr sz="2000" dirty="0">
                <a:latin typeface="Constantia"/>
                <a:cs typeface="Constantia"/>
              </a:rPr>
              <a:t>	</a:t>
            </a:r>
            <a:r>
              <a:rPr sz="2000" spc="-50" dirty="0">
                <a:latin typeface="Constantia"/>
                <a:cs typeface="Constantia"/>
              </a:rPr>
              <a:t>=</a:t>
            </a:r>
            <a:r>
              <a:rPr sz="2000" dirty="0">
                <a:latin typeface="Constantia"/>
                <a:cs typeface="Constantia"/>
              </a:rPr>
              <a:t>	=</a:t>
            </a:r>
            <a:r>
              <a:rPr sz="2000" spc="-35" dirty="0">
                <a:latin typeface="Constantia"/>
                <a:cs typeface="Constantia"/>
              </a:rPr>
              <a:t> </a:t>
            </a:r>
            <a:r>
              <a:rPr sz="1600" dirty="0">
                <a:latin typeface="Arial MT"/>
                <a:cs typeface="Arial MT"/>
              </a:rPr>
              <a:t>8.190,045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≈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8.191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(dibulatkan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ke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atas)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562082" y="2856256"/>
            <a:ext cx="858519" cy="0"/>
          </a:xfrm>
          <a:custGeom>
            <a:avLst/>
            <a:gdLst/>
            <a:ahLst/>
            <a:cxnLst/>
            <a:rect l="l" t="t" r="r" b="b"/>
            <a:pathLst>
              <a:path w="858520">
                <a:moveTo>
                  <a:pt x="0" y="0"/>
                </a:moveTo>
                <a:lnTo>
                  <a:pt x="857997" y="0"/>
                </a:lnTo>
              </a:path>
            </a:pathLst>
          </a:custGeom>
          <a:ln w="1021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286311" y="2848152"/>
            <a:ext cx="102235" cy="20510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50" spc="-50" dirty="0">
                <a:latin typeface="Times New Roman"/>
                <a:cs typeface="Times New Roman"/>
              </a:rPr>
              <a:t>2</a:t>
            </a:r>
            <a:endParaRPr sz="1150">
              <a:latin typeface="Times New Roman"/>
              <a:cs typeface="Times New Roman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88669" y="2867496"/>
            <a:ext cx="378900" cy="309027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4538925" y="2856331"/>
            <a:ext cx="565150" cy="333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377190" algn="l"/>
              </a:tabLst>
            </a:pPr>
            <a:r>
              <a:rPr sz="2000" spc="-50" dirty="0">
                <a:latin typeface="Times New Roman"/>
                <a:cs typeface="Times New Roman"/>
              </a:rPr>
              <a:t>1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i="1" spc="-50" dirty="0">
                <a:latin typeface="Times New Roman"/>
                <a:cs typeface="Times New Roman"/>
              </a:rPr>
              <a:t>N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888088" y="2489575"/>
            <a:ext cx="200660" cy="333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000" i="1" spc="-50" dirty="0">
                <a:latin typeface="Times New Roman"/>
                <a:cs typeface="Times New Roman"/>
              </a:rPr>
              <a:t>N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140721" y="2651494"/>
            <a:ext cx="156845" cy="333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000" i="1" spc="-50" dirty="0">
                <a:latin typeface="Times New Roman"/>
                <a:cs typeface="Times New Roman"/>
              </a:rPr>
              <a:t>n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12" name="object 1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707690" y="2867496"/>
            <a:ext cx="304791" cy="309027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349661" y="2662664"/>
            <a:ext cx="304791" cy="313625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722627" y="4800600"/>
            <a:ext cx="639533" cy="381000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667000" y="4800600"/>
            <a:ext cx="1227912" cy="457200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722627" y="5410200"/>
            <a:ext cx="639533" cy="381000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667000" y="5384800"/>
            <a:ext cx="1447800" cy="4826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1025</Words>
  <Application>Microsoft Office PowerPoint</Application>
  <PresentationFormat>On-screen Show (4:3)</PresentationFormat>
  <Paragraphs>385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PENGERTIAN</vt:lpstr>
      <vt:lpstr>PENGERTIAN SAMPEL DAN TEKNIK SAMPLING</vt:lpstr>
      <vt:lpstr>TEKNIK SAMPLING</vt:lpstr>
      <vt:lpstr>TEKNIK-TEKNIK PROBABILITY SAMPLING Teknik yang memberi peluang yang sama bagi setiap anggota populasi untuk dipilih menjadi sampel)</vt:lpstr>
      <vt:lpstr>NONPROBABILITY SAMPLING (Teknik yang tidak memberi peluang yang sama bagi setiap anggota populasi untuk dipilih menjadi sampel)</vt:lpstr>
      <vt:lpstr>MENENTUKAN UKURAN SAMPEL</vt:lpstr>
      <vt:lpstr>Tabel Krecjie untuk Menentukan Ukuran Sampel Minimum pada Taraf Signifikansi = 0,01 (1 %); 0,05 (5 %); dan 0,10 (10 %)</vt:lpstr>
      <vt:lpstr>RUMUS SLOVIN</vt:lpstr>
      <vt:lpstr>PowerPoint Presentation</vt:lpstr>
      <vt:lpstr>PowerPoint Presentation</vt:lpstr>
      <vt:lpstr>RUMUS-RUMUS PENENTUAN UKURAN SAMPEL LAINNYA</vt:lpstr>
      <vt:lpstr>RUMUS PENENTUAN SAMPEL Untuk Uji Perbedaan Rata-Rata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MENENTUKAN UKURAN SAMPEL</dc:title>
  <dc:creator>Acer</dc:creator>
  <cp:lastModifiedBy>MINI PC 2</cp:lastModifiedBy>
  <cp:revision>1</cp:revision>
  <dcterms:created xsi:type="dcterms:W3CDTF">2025-12-01T07:20:07Z</dcterms:created>
  <dcterms:modified xsi:type="dcterms:W3CDTF">2025-12-01T07:53:45Z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2010-05-10T00:00:00Z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2025-12-01T00:00:00Z</vt:filetime>
  </property>
  <property fmtid="{D5CDD505-2E9C-101B-9397-08002B2CF9AE}" pid="5" name="Producer">
    <vt:lpwstr>Microsoft® Office PowerPoint® 2007</vt:lpwstr>
  </property>
</Properties>
</file>